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81" r:id="rId3"/>
    <p:sldId id="270" r:id="rId4"/>
    <p:sldId id="257" r:id="rId5"/>
    <p:sldId id="258" r:id="rId6"/>
    <p:sldId id="262" r:id="rId7"/>
    <p:sldId id="259" r:id="rId8"/>
    <p:sldId id="260" r:id="rId9"/>
    <p:sldId id="261" r:id="rId10"/>
    <p:sldId id="263" r:id="rId11"/>
    <p:sldId id="264" r:id="rId12"/>
    <p:sldId id="265" r:id="rId13"/>
    <p:sldId id="267" r:id="rId14"/>
    <p:sldId id="266" r:id="rId15"/>
    <p:sldId id="268" r:id="rId16"/>
    <p:sldId id="271" r:id="rId17"/>
    <p:sldId id="272" r:id="rId18"/>
    <p:sldId id="273" r:id="rId19"/>
    <p:sldId id="274" r:id="rId20"/>
    <p:sldId id="275" r:id="rId21"/>
    <p:sldId id="283" r:id="rId22"/>
    <p:sldId id="276" r:id="rId23"/>
    <p:sldId id="282" r:id="rId24"/>
    <p:sldId id="277" r:id="rId25"/>
    <p:sldId id="278" r:id="rId26"/>
    <p:sldId id="279" r:id="rId27"/>
    <p:sldId id="280" r:id="rId28"/>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506" y="-1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F544604E-5418-46A1-BCA4-91CB1A3D3360}" type="datetimeFigureOut">
              <a:rPr lang="es-CO" smtClean="0"/>
              <a:t>09/10/2014</a:t>
            </a:fld>
            <a:endParaRPr lang="es-CO"/>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s-CO"/>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AE4397BC-187C-4ADF-8574-578306AB3DFC}" type="slidenum">
              <a:rPr lang="es-CO" smtClean="0"/>
              <a:t>‹Nº›</a:t>
            </a:fld>
            <a:endParaRPr lang="es-CO"/>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F544604E-5418-46A1-BCA4-91CB1A3D3360}" type="datetimeFigureOut">
              <a:rPr lang="es-CO" smtClean="0"/>
              <a:t>09/10/2014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AE4397BC-187C-4ADF-8574-578306AB3DFC}" type="slidenum">
              <a:rPr lang="es-CO" smtClean="0"/>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F544604E-5418-46A1-BCA4-91CB1A3D3360}" type="datetimeFigureOut">
              <a:rPr lang="es-CO" smtClean="0"/>
              <a:t>09/10/2014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AE4397BC-187C-4ADF-8574-578306AB3DFC}" type="slidenum">
              <a:rPr lang="es-CO" smtClean="0"/>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544604E-5418-46A1-BCA4-91CB1A3D3360}" type="datetimeFigureOut">
              <a:rPr lang="es-CO" smtClean="0"/>
              <a:t>09/10/2014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AE4397BC-187C-4ADF-8574-578306AB3DFC}" type="slidenum">
              <a:rPr lang="es-CO" smtClean="0"/>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544604E-5418-46A1-BCA4-91CB1A3D3360}" type="datetimeFigureOut">
              <a:rPr lang="es-CO" smtClean="0"/>
              <a:t>09/10/2014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AE4397BC-187C-4ADF-8574-578306AB3DFC}" type="slidenum">
              <a:rPr lang="es-CO" smtClean="0"/>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F544604E-5418-46A1-BCA4-91CB1A3D3360}" type="datetimeFigureOut">
              <a:rPr lang="es-CO" smtClean="0"/>
              <a:t>09/10/2014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AE4397BC-187C-4ADF-8574-578306AB3DFC}" type="slidenum">
              <a:rPr lang="es-CO" smtClean="0"/>
              <a:t>‹Nº›</a:t>
            </a:fld>
            <a:endParaRPr lang="es-CO"/>
          </a:p>
        </p:txBody>
      </p:sp>
      <p:sp>
        <p:nvSpPr>
          <p:cNvPr id="9" name="Content Placeholder 8"/>
          <p:cNvSpPr>
            <a:spLocks noGrp="1"/>
          </p:cNvSpPr>
          <p:nvPr>
            <p:ph sz="quarter" idx="13"/>
          </p:nvPr>
        </p:nvSpPr>
        <p:spPr>
          <a:xfrm>
            <a:off x="1042416" y="2313432"/>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F544604E-5418-46A1-BCA4-91CB1A3D3360}" type="datetimeFigureOut">
              <a:rPr lang="es-CO" smtClean="0"/>
              <a:t>09/10/2014</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AE4397BC-187C-4ADF-8574-578306AB3DFC}" type="slidenum">
              <a:rPr lang="es-CO" smtClean="0"/>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F544604E-5418-46A1-BCA4-91CB1A3D3360}" type="datetimeFigureOut">
              <a:rPr lang="es-CO" smtClean="0"/>
              <a:t>09/10/2014</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AE4397BC-187C-4ADF-8574-578306AB3DFC}" type="slidenum">
              <a:rPr lang="es-CO" smtClean="0"/>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44604E-5418-46A1-BCA4-91CB1A3D3360}" type="datetimeFigureOut">
              <a:rPr lang="es-CO" smtClean="0"/>
              <a:t>09/10/2014</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AE4397BC-187C-4ADF-8574-578306AB3DFC}" type="slidenum">
              <a:rPr lang="es-CO" smtClean="0"/>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544604E-5418-46A1-BCA4-91CB1A3D3360}" type="datetimeFigureOut">
              <a:rPr lang="es-CO" smtClean="0"/>
              <a:t>09/10/2014</a:t>
            </a:fld>
            <a:endParaRPr lang="es-CO"/>
          </a:p>
        </p:txBody>
      </p:sp>
      <p:sp>
        <p:nvSpPr>
          <p:cNvPr id="7" name="Slide Number Placeholder 6"/>
          <p:cNvSpPr>
            <a:spLocks noGrp="1"/>
          </p:cNvSpPr>
          <p:nvPr>
            <p:ph type="sldNum" sz="quarter" idx="12"/>
          </p:nvPr>
        </p:nvSpPr>
        <p:spPr/>
        <p:txBody>
          <a:bodyPr/>
          <a:lstStyle/>
          <a:p>
            <a:fld id="{AE4397BC-187C-4ADF-8574-578306AB3DFC}" type="slidenum">
              <a:rPr lang="es-CO" smtClean="0"/>
              <a:t>‹Nº›</a:t>
            </a:fld>
            <a:endParaRPr lang="es-CO"/>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CO"/>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s-ES" smtClean="0"/>
              <a:t>Haga clic para modificar el estilo de título del patrón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544604E-5418-46A1-BCA4-91CB1A3D3360}" type="datetimeFigureOut">
              <a:rPr lang="es-CO" smtClean="0"/>
              <a:t>09/10/2014</a:t>
            </a:fld>
            <a:endParaRPr lang="es-CO"/>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CO"/>
          </a:p>
        </p:txBody>
      </p:sp>
      <p:sp>
        <p:nvSpPr>
          <p:cNvPr id="7" name="Slide Number Placeholder 6"/>
          <p:cNvSpPr>
            <a:spLocks noGrp="1"/>
          </p:cNvSpPr>
          <p:nvPr>
            <p:ph type="sldNum" sz="quarter" idx="12"/>
          </p:nvPr>
        </p:nvSpPr>
        <p:spPr/>
        <p:txBody>
          <a:bodyPr/>
          <a:lstStyle/>
          <a:p>
            <a:fld id="{AE4397BC-187C-4ADF-8574-578306AB3DFC}" type="slidenum">
              <a:rPr lang="es-CO" smtClean="0"/>
              <a:t>‹Nº›</a:t>
            </a:fld>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F544604E-5418-46A1-BCA4-91CB1A3D3360}" type="datetimeFigureOut">
              <a:rPr lang="es-CO" smtClean="0"/>
              <a:t>09/10/2014</a:t>
            </a:fld>
            <a:endParaRPr lang="es-CO"/>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s-CO"/>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AE4397BC-187C-4ADF-8574-578306AB3DFC}" type="slidenum">
              <a:rPr lang="es-CO" smtClean="0"/>
              <a:t>‹Nº›</a:t>
            </a:fld>
            <a:endParaRPr lang="es-CO"/>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043608" y="2492896"/>
            <a:ext cx="7117180" cy="1470025"/>
          </a:xfrm>
        </p:spPr>
        <p:txBody>
          <a:bodyPr>
            <a:normAutofit fontScale="90000"/>
          </a:bodyPr>
          <a:lstStyle/>
          <a:p>
            <a:pPr algn="ctr"/>
            <a:r>
              <a:rPr lang="es-CO" sz="9600" dirty="0" smtClean="0">
                <a:latin typeface="AR CHRISTY" panose="02000000000000000000" pitchFamily="2" charset="0"/>
              </a:rPr>
              <a:t>RIESGO BIOLOGICO</a:t>
            </a:r>
            <a:endParaRPr lang="es-CO" sz="9600" dirty="0">
              <a:latin typeface="AR CHRISTY" panose="02000000000000000000" pitchFamily="2" charset="0"/>
            </a:endParaRPr>
          </a:p>
        </p:txBody>
      </p:sp>
      <p:sp>
        <p:nvSpPr>
          <p:cNvPr id="3" name="2 Subtítulo"/>
          <p:cNvSpPr>
            <a:spLocks noGrp="1"/>
          </p:cNvSpPr>
          <p:nvPr>
            <p:ph type="subTitle" idx="1"/>
          </p:nvPr>
        </p:nvSpPr>
        <p:spPr/>
        <p:txBody>
          <a:bodyPr>
            <a:normAutofit/>
          </a:bodyPr>
          <a:lstStyle/>
          <a:p>
            <a:pPr algn="ctr"/>
            <a:r>
              <a:rPr lang="es-CO" dirty="0" smtClean="0"/>
              <a:t>Por Aleida Salazar</a:t>
            </a:r>
          </a:p>
          <a:p>
            <a:pPr algn="ctr"/>
            <a:r>
              <a:rPr lang="es-CO" dirty="0"/>
              <a:t> </a:t>
            </a:r>
            <a:r>
              <a:rPr lang="es-CO" dirty="0" smtClean="0"/>
              <a:t>     Sandra Gil </a:t>
            </a:r>
            <a:endParaRPr lang="es-CO"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3717032"/>
            <a:ext cx="3102248" cy="3007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03465197"/>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55576" y="260648"/>
            <a:ext cx="7488832" cy="5909310"/>
          </a:xfrm>
          <a:prstGeom prst="rect">
            <a:avLst/>
          </a:prstGeom>
          <a:noFill/>
        </p:spPr>
        <p:txBody>
          <a:bodyPr wrap="square" rtlCol="0">
            <a:spAutoFit/>
          </a:bodyPr>
          <a:lstStyle/>
          <a:p>
            <a:endParaRPr lang="es-ES" sz="2400" dirty="0" smtClean="0">
              <a:latin typeface="Batang" panose="02030600000101010101" pitchFamily="18" charset="-127"/>
              <a:ea typeface="Batang" panose="02030600000101010101" pitchFamily="18" charset="-127"/>
            </a:endParaRPr>
          </a:p>
          <a:p>
            <a:r>
              <a:rPr lang="es-ES" sz="2400" dirty="0" smtClean="0">
                <a:latin typeface="Batang" panose="02030600000101010101" pitchFamily="18" charset="-127"/>
                <a:ea typeface="Batang" panose="02030600000101010101" pitchFamily="18" charset="-127"/>
              </a:rPr>
              <a:t>Existen </a:t>
            </a:r>
            <a:r>
              <a:rPr lang="es-MX" sz="2400" dirty="0">
                <a:latin typeface="Batang" panose="02030600000101010101" pitchFamily="18" charset="-127"/>
                <a:ea typeface="Batang" panose="02030600000101010101" pitchFamily="18" charset="-127"/>
              </a:rPr>
              <a:t>tres fuentes principales de agentes biológicos</a:t>
            </a:r>
            <a:r>
              <a:rPr lang="es-MX" sz="2400" dirty="0" smtClean="0">
                <a:latin typeface="Batang" panose="02030600000101010101" pitchFamily="18" charset="-127"/>
                <a:ea typeface="Batang" panose="02030600000101010101" pitchFamily="18" charset="-127"/>
              </a:rPr>
              <a:t>:</a:t>
            </a:r>
          </a:p>
          <a:p>
            <a:endParaRPr lang="es-CO" sz="2400" dirty="0">
              <a:latin typeface="Batang" panose="02030600000101010101" pitchFamily="18" charset="-127"/>
              <a:ea typeface="Batang" panose="02030600000101010101" pitchFamily="18" charset="-127"/>
            </a:endParaRPr>
          </a:p>
          <a:p>
            <a:pPr marL="342900" lvl="0" indent="-342900">
              <a:buFont typeface="+mj-lt"/>
              <a:buAutoNum type="arabicPeriod"/>
            </a:pPr>
            <a:r>
              <a:rPr lang="es-MX" sz="2400" dirty="0" smtClean="0">
                <a:latin typeface="Batang" panose="02030600000101010101" pitchFamily="18" charset="-127"/>
                <a:ea typeface="Batang" panose="02030600000101010101" pitchFamily="18" charset="-127"/>
              </a:rPr>
              <a:t>Los que aparecen por la descomposición biológica de sustratos asociados a ciertas actividades (camales, fábricas textiles, manejo de residuos).</a:t>
            </a:r>
          </a:p>
          <a:p>
            <a:pPr marL="342900" lvl="0" indent="-342900">
              <a:buFont typeface="+mj-lt"/>
              <a:buAutoNum type="arabicPeriod"/>
            </a:pPr>
            <a:endParaRPr lang="es-CO" sz="2400" dirty="0">
              <a:latin typeface="Batang" panose="02030600000101010101" pitchFamily="18" charset="-127"/>
              <a:ea typeface="Batang" panose="02030600000101010101" pitchFamily="18" charset="-127"/>
            </a:endParaRPr>
          </a:p>
          <a:p>
            <a:pPr marL="342900" lvl="0" indent="-342900">
              <a:buFont typeface="+mj-lt"/>
              <a:buAutoNum type="arabicPeriod"/>
            </a:pPr>
            <a:r>
              <a:rPr lang="es-MX" sz="2400" dirty="0" smtClean="0">
                <a:latin typeface="Batang" panose="02030600000101010101" pitchFamily="18" charset="-127"/>
                <a:ea typeface="Batang" panose="02030600000101010101" pitchFamily="18" charset="-127"/>
              </a:rPr>
              <a:t>Los que se asocian a ciertos tipos de hábitat (bacterias presentes en las redes de abastecimiento de agua).</a:t>
            </a:r>
          </a:p>
          <a:p>
            <a:pPr marL="342900" lvl="0" indent="-342900">
              <a:buFont typeface="+mj-lt"/>
              <a:buAutoNum type="arabicPeriod"/>
            </a:pPr>
            <a:endParaRPr lang="es-CO" sz="2400" dirty="0">
              <a:latin typeface="Batang" panose="02030600000101010101" pitchFamily="18" charset="-127"/>
              <a:ea typeface="Batang" panose="02030600000101010101" pitchFamily="18" charset="-127"/>
            </a:endParaRPr>
          </a:p>
          <a:p>
            <a:pPr marL="342900" lvl="0" indent="-342900">
              <a:buFont typeface="+mj-lt"/>
              <a:buAutoNum type="arabicPeriod"/>
            </a:pPr>
            <a:r>
              <a:rPr lang="es-MX" sz="2400" dirty="0">
                <a:latin typeface="Batang" panose="02030600000101010101" pitchFamily="18" charset="-127"/>
                <a:ea typeface="Batang" panose="02030600000101010101" pitchFamily="18" charset="-127"/>
              </a:rPr>
              <a:t>Los que proceden de individuos que hospedan a un agente patógeno (tuberculosis)</a:t>
            </a:r>
            <a:r>
              <a:rPr lang="es-ES" sz="2400" dirty="0">
                <a:latin typeface="Batang" panose="02030600000101010101" pitchFamily="18" charset="-127"/>
                <a:ea typeface="Batang" panose="02030600000101010101" pitchFamily="18" charset="-127"/>
              </a:rPr>
              <a:t>. </a:t>
            </a:r>
            <a:endParaRPr lang="es-CO" sz="2400" dirty="0">
              <a:latin typeface="Batang" panose="02030600000101010101" pitchFamily="18" charset="-127"/>
              <a:ea typeface="Batang" panose="02030600000101010101" pitchFamily="18" charset="-127"/>
            </a:endParaRPr>
          </a:p>
          <a:p>
            <a:pPr marL="342900" indent="-342900">
              <a:buFont typeface="+mj-lt"/>
              <a:buAutoNum type="arabicPeriod"/>
            </a:pPr>
            <a:endParaRPr lang="es-CO" dirty="0">
              <a:latin typeface="Batang" panose="02030600000101010101" pitchFamily="18" charset="-127"/>
              <a:ea typeface="Batang" panose="02030600000101010101" pitchFamily="18" charset="-127"/>
            </a:endParaRPr>
          </a:p>
        </p:txBody>
      </p:sp>
    </p:spTree>
    <p:extLst>
      <p:ext uri="{BB962C8B-B14F-4D97-AF65-F5344CB8AC3E}">
        <p14:creationId xmlns:p14="http://schemas.microsoft.com/office/powerpoint/2010/main" val="1418311284"/>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1631504" y="1190655"/>
            <a:ext cx="5328592" cy="707886"/>
          </a:xfrm>
          <a:prstGeom prst="rect">
            <a:avLst/>
          </a:prstGeom>
          <a:noFill/>
        </p:spPr>
        <p:txBody>
          <a:bodyPr wrap="square" rtlCol="0">
            <a:spAutoFit/>
          </a:bodyPr>
          <a:lstStyle/>
          <a:p>
            <a:pPr algn="ctr"/>
            <a:r>
              <a:rPr lang="es-ES" altLang="es-CO" b="1" dirty="0">
                <a:solidFill>
                  <a:srgbClr val="1A00DC"/>
                </a:solidFill>
                <a:latin typeface="Arial" charset="0"/>
              </a:rPr>
              <a:t> </a:t>
            </a:r>
            <a:r>
              <a:rPr lang="es-ES" altLang="es-CO" sz="4000" b="1" dirty="0">
                <a:latin typeface="AR CHRISTY" panose="02000000000000000000" pitchFamily="2" charset="0"/>
              </a:rPr>
              <a:t>Variables de </a:t>
            </a:r>
            <a:r>
              <a:rPr lang="es-ES" altLang="es-CO" sz="4000" b="1" dirty="0" smtClean="0">
                <a:latin typeface="AR CHRISTY" panose="02000000000000000000" pitchFamily="2" charset="0"/>
              </a:rPr>
              <a:t>Calificación   </a:t>
            </a:r>
            <a:endParaRPr lang="es-CO" sz="4000" dirty="0">
              <a:latin typeface="AR CHRISTY" panose="02000000000000000000" pitchFamily="2" charset="0"/>
            </a:endParaRPr>
          </a:p>
        </p:txBody>
      </p:sp>
      <p:sp>
        <p:nvSpPr>
          <p:cNvPr id="4" name="3 CuadroTexto"/>
          <p:cNvSpPr txBox="1"/>
          <p:nvPr/>
        </p:nvSpPr>
        <p:spPr>
          <a:xfrm>
            <a:off x="1547664" y="2348880"/>
            <a:ext cx="5832648" cy="707886"/>
          </a:xfrm>
          <a:prstGeom prst="rect">
            <a:avLst/>
          </a:prstGeom>
          <a:noFill/>
        </p:spPr>
        <p:txBody>
          <a:bodyPr wrap="square" rtlCol="0">
            <a:spAutoFit/>
          </a:bodyPr>
          <a:lstStyle/>
          <a:p>
            <a:pPr algn="ctr"/>
            <a:r>
              <a:rPr lang="es-ES_tradnl" altLang="es-CO" sz="2000" dirty="0">
                <a:solidFill>
                  <a:srgbClr val="003300"/>
                </a:solidFill>
                <a:latin typeface="Batang" panose="02030600000101010101" pitchFamily="18" charset="-127"/>
                <a:ea typeface="Batang" panose="02030600000101010101" pitchFamily="18" charset="-127"/>
              </a:rPr>
              <a:t>Para facilitar el proceso de calificación, se establecen tres variables</a:t>
            </a:r>
            <a:endParaRPr lang="es-CO" sz="2000" dirty="0">
              <a:latin typeface="Batang" panose="02030600000101010101" pitchFamily="18" charset="-127"/>
              <a:ea typeface="Batang" panose="02030600000101010101" pitchFamily="18" charset="-127"/>
            </a:endParaRPr>
          </a:p>
        </p:txBody>
      </p:sp>
      <p:sp>
        <p:nvSpPr>
          <p:cNvPr id="5" name="4 CuadroTexto"/>
          <p:cNvSpPr txBox="1"/>
          <p:nvPr/>
        </p:nvSpPr>
        <p:spPr>
          <a:xfrm>
            <a:off x="1472117" y="3056766"/>
            <a:ext cx="6408712" cy="3644075"/>
          </a:xfrm>
          <a:prstGeom prst="rect">
            <a:avLst/>
          </a:prstGeom>
          <a:noFill/>
        </p:spPr>
        <p:txBody>
          <a:bodyPr wrap="square" rtlCol="0">
            <a:spAutoFit/>
          </a:bodyPr>
          <a:lstStyle/>
          <a:p>
            <a:pPr eaLnBrk="0" hangingPunct="0">
              <a:lnSpc>
                <a:spcPct val="220000"/>
              </a:lnSpc>
              <a:spcBef>
                <a:spcPct val="50000"/>
              </a:spcBef>
            </a:pPr>
            <a:r>
              <a:rPr lang="es-ES_tradnl" altLang="es-CO" sz="2800" dirty="0">
                <a:latin typeface="AR CHRISTY" panose="02000000000000000000" pitchFamily="2" charset="0"/>
              </a:rPr>
              <a:t>*. Exposición</a:t>
            </a:r>
          </a:p>
          <a:p>
            <a:pPr eaLnBrk="0" hangingPunct="0">
              <a:lnSpc>
                <a:spcPct val="220000"/>
              </a:lnSpc>
              <a:spcBef>
                <a:spcPct val="50000"/>
              </a:spcBef>
            </a:pPr>
            <a:r>
              <a:rPr lang="es-ES_tradnl" altLang="es-CO" sz="2800" dirty="0">
                <a:latin typeface="AR CHRISTY" panose="02000000000000000000" pitchFamily="2" charset="0"/>
              </a:rPr>
              <a:t>*. Probabilidad</a:t>
            </a:r>
          </a:p>
          <a:p>
            <a:pPr eaLnBrk="0" hangingPunct="0">
              <a:lnSpc>
                <a:spcPct val="220000"/>
              </a:lnSpc>
              <a:spcBef>
                <a:spcPct val="50000"/>
              </a:spcBef>
            </a:pPr>
            <a:r>
              <a:rPr lang="es-ES_tradnl" altLang="es-CO" sz="2800" dirty="0">
                <a:latin typeface="AR CHRISTY" panose="02000000000000000000" pitchFamily="2" charset="0"/>
              </a:rPr>
              <a:t>*. Consecuencia</a:t>
            </a:r>
          </a:p>
          <a:p>
            <a:endParaRPr lang="es-CO" dirty="0"/>
          </a:p>
        </p:txBody>
      </p:sp>
    </p:spTree>
    <p:extLst>
      <p:ext uri="{BB962C8B-B14F-4D97-AF65-F5344CB8AC3E}">
        <p14:creationId xmlns:p14="http://schemas.microsoft.com/office/powerpoint/2010/main" val="3784838286"/>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55576" y="692696"/>
            <a:ext cx="6552728" cy="1015663"/>
          </a:xfrm>
          <a:prstGeom prst="rect">
            <a:avLst/>
          </a:prstGeom>
          <a:noFill/>
        </p:spPr>
        <p:txBody>
          <a:bodyPr wrap="square" rtlCol="0">
            <a:spAutoFit/>
          </a:bodyPr>
          <a:lstStyle/>
          <a:p>
            <a:r>
              <a:rPr lang="es-ES_tradnl" altLang="es-CO" sz="2000" dirty="0" smtClean="0">
                <a:latin typeface="AR CHRISTY" panose="02000000000000000000" pitchFamily="2" charset="0"/>
              </a:rPr>
              <a:t>Exposición : </a:t>
            </a:r>
            <a:r>
              <a:rPr lang="es-ES_tradnl" altLang="es-CO" sz="2000" dirty="0">
                <a:latin typeface="Batang" panose="02030600000101010101" pitchFamily="18" charset="-127"/>
                <a:ea typeface="Batang" panose="02030600000101010101" pitchFamily="18" charset="-127"/>
              </a:rPr>
              <a:t>Determina la existencia del riesgo biológico en cada una de las etapas del proceso</a:t>
            </a:r>
          </a:p>
          <a:p>
            <a:endParaRPr lang="es-CO" sz="2000" dirty="0">
              <a:latin typeface="Batang" panose="02030600000101010101" pitchFamily="18" charset="-127"/>
              <a:ea typeface="Batang" panose="02030600000101010101" pitchFamily="18" charset="-127"/>
            </a:endParaRPr>
          </a:p>
        </p:txBody>
      </p:sp>
      <p:sp>
        <p:nvSpPr>
          <p:cNvPr id="5" name="4 CuadroTexto"/>
          <p:cNvSpPr txBox="1"/>
          <p:nvPr/>
        </p:nvSpPr>
        <p:spPr>
          <a:xfrm>
            <a:off x="648770" y="1712888"/>
            <a:ext cx="8027686" cy="3831818"/>
          </a:xfrm>
          <a:prstGeom prst="rect">
            <a:avLst/>
          </a:prstGeom>
          <a:noFill/>
        </p:spPr>
        <p:txBody>
          <a:bodyPr wrap="square" rtlCol="0">
            <a:spAutoFit/>
          </a:bodyPr>
          <a:lstStyle/>
          <a:p>
            <a:r>
              <a:rPr lang="es-ES_tradnl" altLang="es-CO" sz="2400" b="1" dirty="0" smtClean="0">
                <a:latin typeface="Arial" charset="0"/>
              </a:rPr>
              <a:t>Riesgo      Etapa </a:t>
            </a:r>
            <a:r>
              <a:rPr lang="es-ES_tradnl" altLang="es-CO" sz="2400" b="1" dirty="0">
                <a:latin typeface="Arial" charset="0"/>
              </a:rPr>
              <a:t>del proceso		</a:t>
            </a:r>
            <a:r>
              <a:rPr lang="es-ES_tradnl" altLang="es-CO" sz="2400" b="1" dirty="0" smtClean="0">
                <a:latin typeface="Arial" charset="0"/>
              </a:rPr>
              <a:t>       </a:t>
            </a:r>
            <a:r>
              <a:rPr lang="es-ES" altLang="es-CO" sz="2400" b="1" dirty="0" smtClean="0">
                <a:latin typeface="Arial" charset="0"/>
              </a:rPr>
              <a:t>Prioridad</a:t>
            </a:r>
          </a:p>
          <a:p>
            <a:endParaRPr lang="es-ES" altLang="es-CO" sz="2400" b="1" dirty="0">
              <a:latin typeface="Arial" charset="0"/>
            </a:endParaRPr>
          </a:p>
          <a:p>
            <a:endParaRPr lang="es-ES" altLang="es-CO" sz="2400" b="1" dirty="0" smtClean="0">
              <a:latin typeface="Arial" charset="0"/>
            </a:endParaRPr>
          </a:p>
          <a:p>
            <a:r>
              <a:rPr lang="es-ES" altLang="es-CO" sz="900" dirty="0">
                <a:latin typeface="Arial" charset="0"/>
              </a:rPr>
              <a:t>	</a:t>
            </a:r>
            <a:r>
              <a:rPr lang="es-ES_tradnl" altLang="es-CO" sz="900" dirty="0">
                <a:latin typeface="Arial" charset="0"/>
              </a:rPr>
              <a:t/>
            </a:r>
            <a:br>
              <a:rPr lang="es-ES_tradnl" altLang="es-CO" sz="900" dirty="0">
                <a:latin typeface="Arial" charset="0"/>
              </a:rPr>
            </a:br>
            <a:r>
              <a:rPr lang="es-ES_tradnl" altLang="es-CO" dirty="0">
                <a:latin typeface="Arial" charset="0"/>
              </a:rPr>
              <a:t>ALTO		Etapa donde existe </a:t>
            </a:r>
            <a:br>
              <a:rPr lang="es-ES_tradnl" altLang="es-CO" dirty="0">
                <a:latin typeface="Arial" charset="0"/>
              </a:rPr>
            </a:br>
            <a:r>
              <a:rPr lang="es-ES_tradnl" altLang="es-CO" dirty="0">
                <a:latin typeface="Arial" charset="0"/>
              </a:rPr>
              <a:t>		contacto directo y permanente </a:t>
            </a:r>
            <a:br>
              <a:rPr lang="es-ES_tradnl" altLang="es-CO" dirty="0">
                <a:latin typeface="Arial" charset="0"/>
              </a:rPr>
            </a:br>
            <a:r>
              <a:rPr lang="es-ES_tradnl" altLang="es-CO" dirty="0">
                <a:latin typeface="Arial" charset="0"/>
              </a:rPr>
              <a:t>		con sangre u otro fluido corporal o tejidos	       </a:t>
            </a:r>
            <a:br>
              <a:rPr lang="es-ES_tradnl" altLang="es-CO" dirty="0">
                <a:latin typeface="Arial" charset="0"/>
              </a:rPr>
            </a:br>
            <a:r>
              <a:rPr lang="es-ES_tradnl" altLang="es-CO" dirty="0">
                <a:latin typeface="Arial" charset="0"/>
              </a:rPr>
              <a:t>	</a:t>
            </a:r>
            <a:br>
              <a:rPr lang="es-ES_tradnl" altLang="es-CO" dirty="0">
                <a:latin typeface="Arial" charset="0"/>
              </a:rPr>
            </a:br>
            <a:r>
              <a:rPr lang="es-ES_tradnl" altLang="es-CO" dirty="0">
                <a:latin typeface="Arial" charset="0"/>
              </a:rPr>
              <a:t>MEDIO		Etapa donde el contacto con fluidos o tejidos </a:t>
            </a:r>
            <a:br>
              <a:rPr lang="es-ES_tradnl" altLang="es-CO" dirty="0">
                <a:latin typeface="Arial" charset="0"/>
              </a:rPr>
            </a:br>
            <a:r>
              <a:rPr lang="es-ES_tradnl" altLang="es-CO" dirty="0">
                <a:latin typeface="Arial" charset="0"/>
              </a:rPr>
              <a:t>		corporales no es permanente		      </a:t>
            </a:r>
            <a:br>
              <a:rPr lang="es-ES_tradnl" altLang="es-CO" dirty="0">
                <a:latin typeface="Arial" charset="0"/>
              </a:rPr>
            </a:br>
            <a:r>
              <a:rPr lang="es-ES_tradnl" altLang="es-CO" dirty="0">
                <a:latin typeface="Arial" charset="0"/>
              </a:rPr>
              <a:t>	</a:t>
            </a:r>
            <a:br>
              <a:rPr lang="es-ES_tradnl" altLang="es-CO" dirty="0">
                <a:latin typeface="Arial" charset="0"/>
              </a:rPr>
            </a:br>
            <a:r>
              <a:rPr lang="es-ES_tradnl" altLang="es-CO" dirty="0">
                <a:latin typeface="Arial" charset="0"/>
              </a:rPr>
              <a:t>BAJO		Etapa que no implica por si misma exposición</a:t>
            </a:r>
            <a:br>
              <a:rPr lang="es-ES_tradnl" altLang="es-CO" dirty="0">
                <a:latin typeface="Arial" charset="0"/>
              </a:rPr>
            </a:br>
            <a:r>
              <a:rPr lang="es-ES_tradnl" altLang="es-CO" dirty="0">
                <a:latin typeface="Arial" charset="0"/>
              </a:rPr>
              <a:t>		a fluidos corporales			 </a:t>
            </a:r>
            <a:endParaRPr lang="es-CO" dirty="0"/>
          </a:p>
        </p:txBody>
      </p:sp>
      <p:sp>
        <p:nvSpPr>
          <p:cNvPr id="6" name="5 Rectángulo"/>
          <p:cNvSpPr/>
          <p:nvPr/>
        </p:nvSpPr>
        <p:spPr>
          <a:xfrm>
            <a:off x="7452320" y="3092737"/>
            <a:ext cx="864096" cy="43204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6 Rectángulo"/>
          <p:cNvSpPr/>
          <p:nvPr/>
        </p:nvSpPr>
        <p:spPr>
          <a:xfrm>
            <a:off x="7452320" y="3996119"/>
            <a:ext cx="864096" cy="414159"/>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8" name="7 Rectángulo"/>
          <p:cNvSpPr/>
          <p:nvPr/>
        </p:nvSpPr>
        <p:spPr>
          <a:xfrm>
            <a:off x="7452320" y="5026496"/>
            <a:ext cx="864096" cy="43204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2143933932"/>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827584" y="859934"/>
            <a:ext cx="7560840" cy="5232202"/>
          </a:xfrm>
          <a:prstGeom prst="rect">
            <a:avLst/>
          </a:prstGeom>
          <a:noFill/>
        </p:spPr>
        <p:txBody>
          <a:bodyPr wrap="square" rtlCol="0">
            <a:spAutoFit/>
          </a:bodyPr>
          <a:lstStyle/>
          <a:p>
            <a:r>
              <a:rPr lang="es-ES_tradnl" altLang="es-CO" sz="1600" dirty="0" smtClean="0">
                <a:latin typeface="Arial" charset="0"/>
              </a:rPr>
              <a:t> </a:t>
            </a:r>
            <a:r>
              <a:rPr lang="es-ES_tradnl" altLang="es-CO" sz="2000" b="1" dirty="0" smtClean="0">
                <a:latin typeface="AR CHRISTY" panose="02000000000000000000" pitchFamily="2" charset="0"/>
              </a:rPr>
              <a:t>Probabilidad: </a:t>
            </a:r>
            <a:r>
              <a:rPr lang="es-ES_tradnl" altLang="es-CO" dirty="0" smtClean="0">
                <a:latin typeface="Batang" panose="02030600000101010101" pitchFamily="18" charset="-127"/>
                <a:ea typeface="Batang" panose="02030600000101010101" pitchFamily="18" charset="-127"/>
              </a:rPr>
              <a:t>Se </a:t>
            </a:r>
            <a:r>
              <a:rPr lang="es-ES_tradnl" altLang="es-CO" dirty="0">
                <a:latin typeface="Batang" panose="02030600000101010101" pitchFamily="18" charset="-127"/>
                <a:ea typeface="Batang" panose="02030600000101010101" pitchFamily="18" charset="-127"/>
              </a:rPr>
              <a:t>aplica una valoración de acuerdo al nivel de probabilidad de materialización del riesgo teniendo en cuenta las condiciones en las cuales se desarrolla el trabajo y que se evaluara de acuerdo a los siguientes </a:t>
            </a:r>
            <a:r>
              <a:rPr lang="es-ES_tradnl" altLang="es-CO" dirty="0" smtClean="0">
                <a:latin typeface="Batang" panose="02030600000101010101" pitchFamily="18" charset="-127"/>
                <a:ea typeface="Batang" panose="02030600000101010101" pitchFamily="18" charset="-127"/>
              </a:rPr>
              <a:t>conceptos</a:t>
            </a:r>
          </a:p>
          <a:p>
            <a:endParaRPr lang="es-ES_tradnl" altLang="es-CO" dirty="0" smtClean="0">
              <a:latin typeface="Batang" panose="02030600000101010101" pitchFamily="18" charset="-127"/>
              <a:ea typeface="Batang" panose="02030600000101010101" pitchFamily="18" charset="-127"/>
            </a:endParaRPr>
          </a:p>
          <a:p>
            <a:endParaRPr lang="es-ES_tradnl" altLang="es-CO" sz="1600" dirty="0" smtClean="0">
              <a:latin typeface="Arial" charset="0"/>
            </a:endParaRPr>
          </a:p>
          <a:p>
            <a:r>
              <a:rPr lang="es-ES_tradnl" altLang="es-CO" sz="1600" b="1" dirty="0" smtClean="0">
                <a:latin typeface="Arial" charset="0"/>
              </a:rPr>
              <a:t>Nivel de Probabilidad de                  Nivel de Probabilidad             Prioridad </a:t>
            </a:r>
          </a:p>
          <a:p>
            <a:r>
              <a:rPr lang="es-ES_tradnl" altLang="es-CO" sz="1600" b="1" dirty="0" smtClean="0">
                <a:latin typeface="Arial" charset="0"/>
              </a:rPr>
              <a:t>Materialización del riesgo	</a:t>
            </a:r>
            <a:r>
              <a:rPr lang="es-ES_tradnl" altLang="es-CO" sz="1600" b="1" dirty="0">
                <a:latin typeface="Arial" charset="0"/>
              </a:rPr>
              <a:t> </a:t>
            </a:r>
            <a:r>
              <a:rPr lang="es-ES_tradnl" altLang="es-CO" sz="1600" b="1" dirty="0" smtClean="0">
                <a:latin typeface="Arial" charset="0"/>
              </a:rPr>
              <a:t>        del Riesgo (NPR)</a:t>
            </a:r>
          </a:p>
          <a:p>
            <a:endParaRPr lang="es-ES_tradnl" altLang="es-CO" sz="1600" dirty="0" smtClean="0">
              <a:latin typeface="Arial" charset="0"/>
            </a:endParaRPr>
          </a:p>
          <a:p>
            <a:endParaRPr lang="es-ES_tradnl" altLang="es-CO" sz="1600" dirty="0">
              <a:latin typeface="Arial" charset="0"/>
            </a:endParaRPr>
          </a:p>
          <a:p>
            <a:r>
              <a:rPr lang="es-ES_tradnl" altLang="es-CO" sz="1600" dirty="0" smtClean="0">
                <a:latin typeface="Arial" charset="0"/>
              </a:rPr>
              <a:t>Bajo 			              NPR &lt; 20                       </a:t>
            </a:r>
          </a:p>
          <a:p>
            <a:endParaRPr lang="es-ES_tradnl" altLang="es-CO" sz="1600" dirty="0" smtClean="0">
              <a:latin typeface="Arial" charset="0"/>
            </a:endParaRPr>
          </a:p>
          <a:p>
            <a:r>
              <a:rPr lang="es-ES_tradnl" altLang="es-CO" sz="1600" dirty="0" smtClean="0">
                <a:latin typeface="Arial" charset="0"/>
              </a:rPr>
              <a:t>Medio                                                    NPR 20-40                  </a:t>
            </a:r>
          </a:p>
          <a:p>
            <a:endParaRPr lang="es-ES_tradnl" altLang="es-CO" sz="1600" dirty="0" smtClean="0">
              <a:latin typeface="Arial" charset="0"/>
            </a:endParaRPr>
          </a:p>
          <a:p>
            <a:r>
              <a:rPr lang="es-ES_tradnl" altLang="es-CO" sz="1600" dirty="0" smtClean="0">
                <a:latin typeface="Arial" charset="0"/>
              </a:rPr>
              <a:t>Alto			              NPR 40-80	</a:t>
            </a:r>
            <a:endParaRPr lang="es-ES_tradnl" altLang="es-CO" sz="1600" dirty="0">
              <a:latin typeface="Arial" charset="0"/>
            </a:endParaRPr>
          </a:p>
          <a:p>
            <a:endParaRPr lang="es-ES_tradnl" altLang="es-CO" sz="1600" dirty="0" smtClean="0">
              <a:latin typeface="Arial" charset="0"/>
            </a:endParaRPr>
          </a:p>
          <a:p>
            <a:r>
              <a:rPr lang="es-ES_tradnl" altLang="es-CO" sz="1600" dirty="0" smtClean="0">
                <a:latin typeface="Arial" charset="0"/>
              </a:rPr>
              <a:t>Muy Alto                                                NPR &gt; 80                      </a:t>
            </a:r>
            <a:endParaRPr lang="es-ES_tradnl" altLang="es-CO" sz="1600" dirty="0">
              <a:latin typeface="Arial" charset="0"/>
            </a:endParaRPr>
          </a:p>
          <a:p>
            <a:endParaRPr lang="es-ES_tradnl" altLang="es-CO" sz="1600" dirty="0" smtClean="0">
              <a:latin typeface="Arial" charset="0"/>
            </a:endParaRPr>
          </a:p>
          <a:p>
            <a:endParaRPr lang="es-ES_tradnl" altLang="es-CO" sz="1600" dirty="0">
              <a:latin typeface="Arial" charset="0"/>
            </a:endParaRPr>
          </a:p>
          <a:p>
            <a:endParaRPr lang="es-CO" dirty="0"/>
          </a:p>
        </p:txBody>
      </p:sp>
      <p:sp>
        <p:nvSpPr>
          <p:cNvPr id="6" name="5 Rectángulo"/>
          <p:cNvSpPr/>
          <p:nvPr/>
        </p:nvSpPr>
        <p:spPr>
          <a:xfrm>
            <a:off x="6876256" y="3476034"/>
            <a:ext cx="648072" cy="30313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6 Rectángulo"/>
          <p:cNvSpPr/>
          <p:nvPr/>
        </p:nvSpPr>
        <p:spPr>
          <a:xfrm>
            <a:off x="6876256" y="3929360"/>
            <a:ext cx="648072" cy="28803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8" name="7 Rectángulo"/>
          <p:cNvSpPr/>
          <p:nvPr/>
        </p:nvSpPr>
        <p:spPr>
          <a:xfrm>
            <a:off x="6876256" y="4509120"/>
            <a:ext cx="648072" cy="288032"/>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9" name="8 Rectángulo"/>
          <p:cNvSpPr/>
          <p:nvPr/>
        </p:nvSpPr>
        <p:spPr>
          <a:xfrm>
            <a:off x="6876256" y="4941168"/>
            <a:ext cx="648072" cy="288032"/>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132711641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539552" y="476672"/>
            <a:ext cx="6984776" cy="1298817"/>
          </a:xfrm>
          <a:prstGeom prst="rect">
            <a:avLst/>
          </a:prstGeom>
        </p:spPr>
        <p:txBody>
          <a:bodyPr wrap="square">
            <a:spAutoFit/>
          </a:bodyPr>
          <a:lstStyle/>
          <a:p>
            <a:pPr eaLnBrk="0" hangingPunct="0">
              <a:lnSpc>
                <a:spcPct val="140000"/>
              </a:lnSpc>
              <a:spcBef>
                <a:spcPct val="0"/>
              </a:spcBef>
            </a:pPr>
            <a:r>
              <a:rPr lang="es-ES_tradnl" altLang="es-CO" sz="2000" b="1" dirty="0" smtClean="0">
                <a:latin typeface="AR CHRISTY" panose="02000000000000000000" pitchFamily="2" charset="0"/>
              </a:rPr>
              <a:t>Consecuencia</a:t>
            </a:r>
            <a:r>
              <a:rPr lang="es-ES_tradnl" altLang="es-CO" b="1" dirty="0" smtClean="0">
                <a:latin typeface="Batang" panose="02030600000101010101" pitchFamily="18" charset="-127"/>
                <a:ea typeface="Batang" panose="02030600000101010101" pitchFamily="18" charset="-127"/>
              </a:rPr>
              <a:t>: </a:t>
            </a:r>
            <a:r>
              <a:rPr lang="es-ES_tradnl" altLang="es-CO" dirty="0" smtClean="0">
                <a:latin typeface="Batang" panose="02030600000101010101" pitchFamily="18" charset="-127"/>
                <a:ea typeface="Batang" panose="02030600000101010101" pitchFamily="18" charset="-127"/>
              </a:rPr>
              <a:t> </a:t>
            </a:r>
            <a:r>
              <a:rPr lang="es-ES_tradnl" altLang="es-CO" dirty="0">
                <a:latin typeface="Batang" panose="02030600000101010101" pitchFamily="18" charset="-127"/>
                <a:ea typeface="Batang" panose="02030600000101010101" pitchFamily="18" charset="-127"/>
              </a:rPr>
              <a:t>De acuerdo al nivel de riesgos representado por la virulencia y la gravedad de la contaminación por los microorganismos posiblemente involucrados en un accidente</a:t>
            </a:r>
            <a:r>
              <a:rPr lang="es-ES_tradnl" altLang="es-CO" sz="1600" dirty="0">
                <a:latin typeface="Arial" charset="0"/>
              </a:rPr>
              <a:t>.</a:t>
            </a:r>
            <a:endParaRPr lang="es-ES_tradnl" altLang="es-CO" sz="1600" dirty="0">
              <a:latin typeface="Arial" charset="0"/>
            </a:endParaRPr>
          </a:p>
        </p:txBody>
      </p:sp>
      <p:sp>
        <p:nvSpPr>
          <p:cNvPr id="5" name="4 Rectángulo"/>
          <p:cNvSpPr/>
          <p:nvPr/>
        </p:nvSpPr>
        <p:spPr>
          <a:xfrm>
            <a:off x="1060402" y="1879536"/>
            <a:ext cx="7328021" cy="3477875"/>
          </a:xfrm>
          <a:prstGeom prst="rect">
            <a:avLst/>
          </a:prstGeom>
        </p:spPr>
        <p:txBody>
          <a:bodyPr wrap="square">
            <a:spAutoFit/>
          </a:bodyPr>
          <a:lstStyle/>
          <a:p>
            <a:endParaRPr lang="es-ES_tradnl" altLang="es-CO" sz="1200" b="1" dirty="0" smtClean="0">
              <a:latin typeface="Arial" charset="0"/>
            </a:endParaRPr>
          </a:p>
          <a:p>
            <a:endParaRPr lang="es-ES_tradnl" altLang="es-CO" sz="1200" b="1" dirty="0">
              <a:latin typeface="Arial" charset="0"/>
            </a:endParaRPr>
          </a:p>
          <a:p>
            <a:r>
              <a:rPr lang="es-ES_tradnl" altLang="es-CO" sz="1400" b="1" dirty="0" smtClean="0">
                <a:latin typeface="Arial" charset="0"/>
              </a:rPr>
              <a:t>Grado </a:t>
            </a:r>
            <a:r>
              <a:rPr lang="es-ES_tradnl" altLang="es-CO" sz="1400" b="1" dirty="0">
                <a:latin typeface="Arial" charset="0"/>
              </a:rPr>
              <a:t>de </a:t>
            </a:r>
            <a:br>
              <a:rPr lang="es-ES_tradnl" altLang="es-CO" sz="1400" b="1" dirty="0">
                <a:latin typeface="Arial" charset="0"/>
              </a:rPr>
            </a:br>
            <a:r>
              <a:rPr lang="es-ES_tradnl" altLang="es-CO" sz="1400" b="1" dirty="0">
                <a:latin typeface="Arial" charset="0"/>
              </a:rPr>
              <a:t> Riesgo	      Grupo de Riesgo 			   	          </a:t>
            </a:r>
            <a:r>
              <a:rPr lang="es-ES_tradnl" altLang="es-CO" sz="1400" b="1" dirty="0" smtClean="0">
                <a:latin typeface="Arial" charset="0"/>
              </a:rPr>
              <a:t>Prioridad</a:t>
            </a:r>
          </a:p>
          <a:p>
            <a:endParaRPr lang="es-ES_tradnl" altLang="es-CO" sz="1400" b="1" dirty="0">
              <a:latin typeface="Arial" charset="0"/>
            </a:endParaRPr>
          </a:p>
          <a:p>
            <a:endParaRPr lang="es-ES_tradnl" altLang="es-CO" sz="1400" b="1" dirty="0" smtClean="0">
              <a:latin typeface="Arial" charset="0"/>
            </a:endParaRPr>
          </a:p>
          <a:p>
            <a:r>
              <a:rPr lang="es-ES_tradnl" altLang="es-CO" sz="1400" dirty="0">
                <a:latin typeface="Arial" charset="0"/>
              </a:rPr>
              <a:t/>
            </a:r>
            <a:br>
              <a:rPr lang="es-ES_tradnl" altLang="es-CO" sz="1400" dirty="0">
                <a:latin typeface="Arial" charset="0"/>
              </a:rPr>
            </a:br>
            <a:r>
              <a:rPr lang="es-ES_tradnl" altLang="es-CO" sz="1400" b="1" dirty="0" smtClean="0">
                <a:latin typeface="Arial" charset="0"/>
              </a:rPr>
              <a:t>BAJO</a:t>
            </a:r>
            <a:r>
              <a:rPr lang="es-ES_tradnl" altLang="es-CO" sz="1400" dirty="0">
                <a:latin typeface="Arial" charset="0"/>
              </a:rPr>
              <a:t>	</a:t>
            </a:r>
            <a:r>
              <a:rPr lang="es-ES_tradnl" altLang="es-CO" sz="1400" dirty="0" smtClean="0">
                <a:latin typeface="Arial" charset="0"/>
              </a:rPr>
              <a:t> </a:t>
            </a:r>
            <a:r>
              <a:rPr lang="es-ES_tradnl" altLang="es-CO" sz="1400" b="1" dirty="0" smtClean="0">
                <a:latin typeface="Arial" charset="0"/>
              </a:rPr>
              <a:t>Grupo  </a:t>
            </a:r>
            <a:r>
              <a:rPr lang="es-ES_tradnl" altLang="es-CO" sz="1400" b="1" dirty="0">
                <a:latin typeface="Arial" charset="0"/>
              </a:rPr>
              <a:t>I.</a:t>
            </a:r>
            <a:r>
              <a:rPr lang="es-ES_tradnl" altLang="es-CO" sz="1400" dirty="0">
                <a:latin typeface="Arial" charset="0"/>
              </a:rPr>
              <a:t> </a:t>
            </a:r>
            <a:r>
              <a:rPr lang="es-ES_tradnl" altLang="es-CO" sz="1400" dirty="0" smtClean="0">
                <a:latin typeface="Arial" charset="0"/>
              </a:rPr>
              <a:t>Escaso </a:t>
            </a:r>
            <a:r>
              <a:rPr lang="es-ES_tradnl" altLang="es-CO" sz="1400" dirty="0">
                <a:latin typeface="Arial" charset="0"/>
              </a:rPr>
              <a:t>riesgo individual y comunitario.          </a:t>
            </a:r>
            <a:br>
              <a:rPr lang="es-ES_tradnl" altLang="es-CO" sz="1400" dirty="0">
                <a:latin typeface="Arial" charset="0"/>
              </a:rPr>
            </a:br>
            <a:r>
              <a:rPr lang="es-ES_tradnl" altLang="es-CO" sz="1400" dirty="0">
                <a:latin typeface="Arial" charset="0"/>
              </a:rPr>
              <a:t> 	                 Microorganismo con poca posibilidad de provocar </a:t>
            </a:r>
            <a:br>
              <a:rPr lang="es-ES_tradnl" altLang="es-CO" sz="1400" dirty="0">
                <a:latin typeface="Arial" charset="0"/>
              </a:rPr>
            </a:br>
            <a:r>
              <a:rPr lang="es-ES_tradnl" altLang="es-CO" sz="1400" dirty="0">
                <a:latin typeface="Arial" charset="0"/>
              </a:rPr>
              <a:t>	                 enfermedades a las personas		</a:t>
            </a:r>
            <a:br>
              <a:rPr lang="es-ES_tradnl" altLang="es-CO" sz="1400" dirty="0">
                <a:latin typeface="Arial" charset="0"/>
              </a:rPr>
            </a:br>
            <a:r>
              <a:rPr lang="es-ES_tradnl" altLang="es-CO" sz="1400" dirty="0">
                <a:latin typeface="Arial" charset="0"/>
              </a:rPr>
              <a:t/>
            </a:r>
            <a:br>
              <a:rPr lang="es-ES_tradnl" altLang="es-CO" sz="1400" dirty="0">
                <a:latin typeface="Arial" charset="0"/>
              </a:rPr>
            </a:br>
            <a:r>
              <a:rPr lang="es-ES_tradnl" altLang="es-CO" sz="1400" b="1" dirty="0">
                <a:latin typeface="Arial" charset="0"/>
              </a:rPr>
              <a:t>MEDIO</a:t>
            </a:r>
            <a:r>
              <a:rPr lang="es-ES_tradnl" altLang="es-CO" sz="1400" dirty="0">
                <a:latin typeface="Arial" charset="0"/>
              </a:rPr>
              <a:t>	</a:t>
            </a:r>
            <a:r>
              <a:rPr lang="es-ES_tradnl" altLang="es-CO" sz="1400" b="1" dirty="0">
                <a:latin typeface="Arial" charset="0"/>
              </a:rPr>
              <a:t>Grupo  </a:t>
            </a:r>
            <a:r>
              <a:rPr lang="es-ES_tradnl" altLang="es-CO" sz="1400" b="1" dirty="0" smtClean="0">
                <a:latin typeface="Arial" charset="0"/>
              </a:rPr>
              <a:t>II</a:t>
            </a:r>
            <a:r>
              <a:rPr lang="es-ES_tradnl" altLang="es-CO" sz="1400" b="1" dirty="0">
                <a:latin typeface="Arial" charset="0"/>
              </a:rPr>
              <a:t>.</a:t>
            </a:r>
            <a:r>
              <a:rPr lang="es-ES_tradnl" altLang="es-CO" sz="1400" dirty="0">
                <a:latin typeface="Arial" charset="0"/>
              </a:rPr>
              <a:t> Riesgo individual limitado y riesgo                   </a:t>
            </a:r>
            <a:br>
              <a:rPr lang="es-ES_tradnl" altLang="es-CO" sz="1400" dirty="0">
                <a:latin typeface="Arial" charset="0"/>
              </a:rPr>
            </a:br>
            <a:r>
              <a:rPr lang="es-ES_tradnl" altLang="es-CO" sz="1400" dirty="0">
                <a:latin typeface="Arial" charset="0"/>
              </a:rPr>
              <a:t> 	</a:t>
            </a:r>
            <a:r>
              <a:rPr lang="es-ES_tradnl" altLang="es-CO" sz="1400" dirty="0" smtClean="0">
                <a:latin typeface="Arial" charset="0"/>
              </a:rPr>
              <a:t>        </a:t>
            </a:r>
            <a:r>
              <a:rPr lang="es-ES_tradnl" altLang="es-CO" sz="1400" dirty="0">
                <a:latin typeface="Arial" charset="0"/>
              </a:rPr>
              <a:t>comunitario moderado. Cuando el germen puede provocar</a:t>
            </a:r>
            <a:br>
              <a:rPr lang="es-ES_tradnl" altLang="es-CO" sz="1400" dirty="0">
                <a:latin typeface="Arial" charset="0"/>
              </a:rPr>
            </a:br>
            <a:r>
              <a:rPr lang="es-ES_tradnl" altLang="es-CO" sz="1400" dirty="0">
                <a:latin typeface="Arial" charset="0"/>
              </a:rPr>
              <a:t>	        enfermedades a las personas, pero tienen poca posibilidad de</a:t>
            </a:r>
            <a:br>
              <a:rPr lang="es-ES_tradnl" altLang="es-CO" sz="1400" dirty="0">
                <a:latin typeface="Arial" charset="0"/>
              </a:rPr>
            </a:br>
            <a:r>
              <a:rPr lang="es-ES_tradnl" altLang="es-CO" sz="1400" dirty="0">
                <a:latin typeface="Arial" charset="0"/>
              </a:rPr>
              <a:t>	        significar un riesgo grave. Se dispone de medidas eficaces</a:t>
            </a:r>
            <a:br>
              <a:rPr lang="es-ES_tradnl" altLang="es-CO" sz="1400" dirty="0">
                <a:latin typeface="Arial" charset="0"/>
              </a:rPr>
            </a:br>
            <a:r>
              <a:rPr lang="es-ES_tradnl" altLang="es-CO" sz="1400" dirty="0">
                <a:latin typeface="Arial" charset="0"/>
              </a:rPr>
              <a:t>	        de tratamiento y prevención y el riesgo de propagación es limitado.</a:t>
            </a:r>
            <a:endParaRPr lang="es-CO" sz="1400" dirty="0"/>
          </a:p>
        </p:txBody>
      </p:sp>
      <p:sp>
        <p:nvSpPr>
          <p:cNvPr id="6" name="5 Rectángulo"/>
          <p:cNvSpPr/>
          <p:nvPr/>
        </p:nvSpPr>
        <p:spPr>
          <a:xfrm>
            <a:off x="7656494" y="3436805"/>
            <a:ext cx="648072" cy="36004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6 Rectángulo"/>
          <p:cNvSpPr/>
          <p:nvPr/>
        </p:nvSpPr>
        <p:spPr>
          <a:xfrm flipH="1" flipV="1">
            <a:off x="7656494" y="4615904"/>
            <a:ext cx="661605" cy="36004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8" name="7 Rectángulo"/>
          <p:cNvSpPr/>
          <p:nvPr/>
        </p:nvSpPr>
        <p:spPr>
          <a:xfrm>
            <a:off x="683568" y="5661248"/>
            <a:ext cx="7848872" cy="646331"/>
          </a:xfrm>
          <a:prstGeom prst="rect">
            <a:avLst/>
          </a:prstGeom>
        </p:spPr>
        <p:txBody>
          <a:bodyPr wrap="square">
            <a:spAutoFit/>
          </a:bodyPr>
          <a:lstStyle/>
          <a:p>
            <a:pPr algn="ctr"/>
            <a:r>
              <a:rPr lang="es-ES_tradnl" altLang="es-CO" dirty="0">
                <a:latin typeface="Blackadder ITC" panose="04020505051007020D02" pitchFamily="82" charset="0"/>
                <a:ea typeface="Batang" panose="02030600000101010101" pitchFamily="18" charset="-127"/>
              </a:rPr>
              <a:t>Esta clasificación tiene en cuenta el riesgo individual de la persona que esta en contacto con el agente, como el riesgo de que este se propague a la colectividad</a:t>
            </a:r>
            <a:endParaRPr lang="es-CO" dirty="0">
              <a:latin typeface="Blackadder ITC" panose="04020505051007020D02" pitchFamily="82" charset="0"/>
              <a:ea typeface="Batang" panose="02030600000101010101" pitchFamily="18" charset="-127"/>
            </a:endParaRPr>
          </a:p>
        </p:txBody>
      </p:sp>
    </p:spTree>
    <p:extLst>
      <p:ext uri="{BB962C8B-B14F-4D97-AF65-F5344CB8AC3E}">
        <p14:creationId xmlns:p14="http://schemas.microsoft.com/office/powerpoint/2010/main" val="1349704290"/>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919741" y="1273945"/>
            <a:ext cx="7324667" cy="923330"/>
          </a:xfrm>
          <a:prstGeom prst="rect">
            <a:avLst/>
          </a:prstGeom>
        </p:spPr>
        <p:txBody>
          <a:bodyPr wrap="square">
            <a:spAutoFit/>
          </a:bodyPr>
          <a:lstStyle/>
          <a:p>
            <a:r>
              <a:rPr lang="es-ES_tradnl" altLang="es-CO" b="1" dirty="0">
                <a:latin typeface="Arial" charset="0"/>
              </a:rPr>
              <a:t>Grado de </a:t>
            </a:r>
            <a:br>
              <a:rPr lang="es-ES_tradnl" altLang="es-CO" b="1" dirty="0">
                <a:latin typeface="Arial" charset="0"/>
              </a:rPr>
            </a:br>
            <a:r>
              <a:rPr lang="es-ES_tradnl" altLang="es-CO" b="1" dirty="0">
                <a:latin typeface="Arial" charset="0"/>
              </a:rPr>
              <a:t> Riesgo	      Grupo de Riesgo 		</a:t>
            </a:r>
            <a:r>
              <a:rPr lang="es-ES_tradnl" altLang="es-CO" b="1" dirty="0" smtClean="0">
                <a:latin typeface="Arial" charset="0"/>
              </a:rPr>
              <a:t>   </a:t>
            </a:r>
            <a:r>
              <a:rPr lang="es-ES_tradnl" altLang="es-CO" b="1" dirty="0">
                <a:latin typeface="Arial" charset="0"/>
              </a:rPr>
              <a:t>	          Prioridad</a:t>
            </a:r>
          </a:p>
          <a:p>
            <a:endParaRPr lang="es-ES_tradnl" altLang="es-CO" b="1" dirty="0">
              <a:latin typeface="Arial" charset="0"/>
            </a:endParaRPr>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069" y="2492896"/>
            <a:ext cx="12192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3 Rectángulo"/>
          <p:cNvSpPr/>
          <p:nvPr/>
        </p:nvSpPr>
        <p:spPr>
          <a:xfrm>
            <a:off x="919741" y="2060848"/>
            <a:ext cx="7560839" cy="3323987"/>
          </a:xfrm>
          <a:prstGeom prst="rect">
            <a:avLst/>
          </a:prstGeom>
        </p:spPr>
        <p:txBody>
          <a:bodyPr wrap="square">
            <a:spAutoFit/>
          </a:bodyPr>
          <a:lstStyle/>
          <a:p>
            <a:r>
              <a:rPr lang="es-ES_tradnl" altLang="es-CO" sz="1400" b="1" dirty="0" smtClean="0">
                <a:latin typeface="Arial" charset="0"/>
              </a:rPr>
              <a:t>ALTO                            Grupo </a:t>
            </a:r>
            <a:r>
              <a:rPr lang="es-ES_tradnl" altLang="es-CO" sz="1400" b="1" dirty="0">
                <a:latin typeface="Arial" charset="0"/>
              </a:rPr>
              <a:t>de Riesgo III.</a:t>
            </a:r>
            <a:r>
              <a:rPr lang="es-ES_tradnl" altLang="es-CO" sz="1400" dirty="0">
                <a:latin typeface="Arial" charset="0"/>
              </a:rPr>
              <a:t> Riesgo individual elevado, 	</a:t>
            </a:r>
            <a:endParaRPr lang="es-ES_tradnl" altLang="es-CO" sz="1400" dirty="0" smtClean="0">
              <a:latin typeface="Arial" charset="0"/>
            </a:endParaRPr>
          </a:p>
          <a:p>
            <a:r>
              <a:rPr lang="es-ES_tradnl" altLang="es-CO" sz="1400" dirty="0" smtClean="0">
                <a:latin typeface="Arial" charset="0"/>
              </a:rPr>
              <a:t>        </a:t>
            </a:r>
            <a:r>
              <a:rPr lang="es-ES_tradnl" altLang="es-CO" sz="1400" dirty="0">
                <a:latin typeface="Arial" charset="0"/>
              </a:rPr>
              <a:t/>
            </a:r>
            <a:br>
              <a:rPr lang="es-ES_tradnl" altLang="es-CO" sz="1400" dirty="0">
                <a:latin typeface="Arial" charset="0"/>
              </a:rPr>
            </a:br>
            <a:r>
              <a:rPr lang="es-ES_tradnl" altLang="es-CO" sz="1400" dirty="0">
                <a:latin typeface="Arial" charset="0"/>
              </a:rPr>
              <a:t>		riesgo comunitario escaso. Agente patógeno </a:t>
            </a:r>
            <a:br>
              <a:rPr lang="es-ES_tradnl" altLang="es-CO" sz="1400" dirty="0">
                <a:latin typeface="Arial" charset="0"/>
              </a:rPr>
            </a:br>
            <a:r>
              <a:rPr lang="es-ES_tradnl" altLang="es-CO" sz="1400" dirty="0">
                <a:latin typeface="Arial" charset="0"/>
              </a:rPr>
              <a:t>		que puede provocar enfermedades humanas </a:t>
            </a:r>
            <a:br>
              <a:rPr lang="es-ES_tradnl" altLang="es-CO" sz="1400" dirty="0">
                <a:latin typeface="Arial" charset="0"/>
              </a:rPr>
            </a:br>
            <a:r>
              <a:rPr lang="es-ES_tradnl" altLang="es-CO" sz="1400" dirty="0">
                <a:latin typeface="Arial" charset="0"/>
              </a:rPr>
              <a:t>		graves, pero que de ordinario no se propaga </a:t>
            </a:r>
            <a:br>
              <a:rPr lang="es-ES_tradnl" altLang="es-CO" sz="1400" dirty="0">
                <a:latin typeface="Arial" charset="0"/>
              </a:rPr>
            </a:br>
            <a:r>
              <a:rPr lang="es-ES_tradnl" altLang="es-CO" sz="1400" dirty="0">
                <a:latin typeface="Arial" charset="0"/>
              </a:rPr>
              <a:t>		de una persona a otra.	</a:t>
            </a:r>
            <a:endParaRPr lang="es-ES_tradnl" altLang="es-CO" sz="1400" dirty="0" smtClean="0">
              <a:latin typeface="Arial" charset="0"/>
            </a:endParaRPr>
          </a:p>
          <a:p>
            <a:endParaRPr lang="es-ES_tradnl" altLang="es-CO" sz="1400" dirty="0">
              <a:latin typeface="Arial" charset="0"/>
            </a:endParaRPr>
          </a:p>
          <a:p>
            <a:endParaRPr lang="es-ES_tradnl" altLang="es-CO" sz="1400" dirty="0" smtClean="0">
              <a:latin typeface="Arial" charset="0"/>
            </a:endParaRPr>
          </a:p>
          <a:p>
            <a:r>
              <a:rPr lang="es-ES_tradnl" altLang="es-CO" sz="1400" dirty="0">
                <a:latin typeface="Arial" charset="0"/>
              </a:rPr>
              <a:t>	</a:t>
            </a:r>
            <a:br>
              <a:rPr lang="es-ES_tradnl" altLang="es-CO" sz="1400" dirty="0">
                <a:latin typeface="Arial" charset="0"/>
              </a:rPr>
            </a:br>
            <a:r>
              <a:rPr lang="es-ES_tradnl" altLang="es-CO" sz="1400" dirty="0">
                <a:latin typeface="Arial" charset="0"/>
              </a:rPr>
              <a:t/>
            </a:r>
            <a:br>
              <a:rPr lang="es-ES_tradnl" altLang="es-CO" sz="1400" dirty="0">
                <a:latin typeface="Arial" charset="0"/>
              </a:rPr>
            </a:br>
            <a:r>
              <a:rPr lang="es-ES_tradnl" altLang="es-CO" sz="1400" b="1" dirty="0">
                <a:latin typeface="Arial" charset="0"/>
              </a:rPr>
              <a:t>MUY </a:t>
            </a:r>
            <a:r>
              <a:rPr lang="es-ES_tradnl" altLang="es-CO" sz="1400" b="1" dirty="0" smtClean="0">
                <a:latin typeface="Arial" charset="0"/>
              </a:rPr>
              <a:t>ALTO </a:t>
            </a:r>
            <a:r>
              <a:rPr lang="es-ES_tradnl" altLang="es-CO" sz="1400" dirty="0">
                <a:latin typeface="Arial" charset="0"/>
              </a:rPr>
              <a:t>	</a:t>
            </a:r>
            <a:r>
              <a:rPr lang="es-ES_tradnl" altLang="es-CO" sz="1400" b="1" dirty="0">
                <a:latin typeface="Arial" charset="0"/>
              </a:rPr>
              <a:t>Grupo de Riesgo IV:</a:t>
            </a:r>
            <a:r>
              <a:rPr lang="es-ES_tradnl" altLang="es-CO" sz="1400" dirty="0">
                <a:latin typeface="Arial" charset="0"/>
              </a:rPr>
              <a:t> Elevado, riesgo individual 	           </a:t>
            </a:r>
            <a:br>
              <a:rPr lang="es-ES_tradnl" altLang="es-CO" sz="1400" dirty="0">
                <a:latin typeface="Arial" charset="0"/>
              </a:rPr>
            </a:br>
            <a:r>
              <a:rPr lang="es-ES_tradnl" altLang="es-CO" sz="1400" dirty="0">
                <a:latin typeface="Arial" charset="0"/>
              </a:rPr>
              <a:t>		y comunitario. Agente patógeno que puede </a:t>
            </a:r>
            <a:br>
              <a:rPr lang="es-ES_tradnl" altLang="es-CO" sz="1400" dirty="0">
                <a:latin typeface="Arial" charset="0"/>
              </a:rPr>
            </a:br>
            <a:r>
              <a:rPr lang="es-ES_tradnl" altLang="es-CO" sz="1400" dirty="0">
                <a:latin typeface="Arial" charset="0"/>
              </a:rPr>
              <a:t>		provocar enfermedades graves a las personas </a:t>
            </a:r>
            <a:br>
              <a:rPr lang="es-ES_tradnl" altLang="es-CO" sz="1400" dirty="0">
                <a:latin typeface="Arial" charset="0"/>
              </a:rPr>
            </a:br>
            <a:r>
              <a:rPr lang="es-ES_tradnl" altLang="es-CO" sz="1400" dirty="0">
                <a:latin typeface="Arial" charset="0"/>
              </a:rPr>
              <a:t>		y a los animales y que puede propagarse fácilmente </a:t>
            </a:r>
            <a:br>
              <a:rPr lang="es-ES_tradnl" altLang="es-CO" sz="1400" dirty="0">
                <a:latin typeface="Arial" charset="0"/>
              </a:rPr>
            </a:br>
            <a:r>
              <a:rPr lang="es-ES_tradnl" altLang="es-CO" sz="1400" dirty="0">
                <a:latin typeface="Arial" charset="0"/>
              </a:rPr>
              <a:t>		de un individuo a otro directa o indirectamente.</a:t>
            </a:r>
            <a:r>
              <a:rPr lang="es-ES_tradnl" altLang="es-CO" sz="1200" dirty="0">
                <a:latin typeface="Arial" charset="0"/>
              </a:rPr>
              <a:t>	</a:t>
            </a:r>
            <a:endParaRPr lang="es-CO" sz="1200" dirty="0"/>
          </a:p>
        </p:txBody>
      </p:sp>
      <p:sp>
        <p:nvSpPr>
          <p:cNvPr id="5" name="4 Rectángulo"/>
          <p:cNvSpPr/>
          <p:nvPr/>
        </p:nvSpPr>
        <p:spPr>
          <a:xfrm>
            <a:off x="7236296" y="2492896"/>
            <a:ext cx="792088" cy="36004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6" name="5 Rectángulo"/>
          <p:cNvSpPr/>
          <p:nvPr/>
        </p:nvSpPr>
        <p:spPr>
          <a:xfrm>
            <a:off x="-1332656" y="-243408"/>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6 Rectángulo"/>
          <p:cNvSpPr/>
          <p:nvPr/>
        </p:nvSpPr>
        <p:spPr>
          <a:xfrm>
            <a:off x="7236296" y="4221088"/>
            <a:ext cx="792088" cy="36004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2465686277"/>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498981" y="697051"/>
            <a:ext cx="4541628" cy="584775"/>
          </a:xfrm>
          <a:prstGeom prst="rect">
            <a:avLst/>
          </a:prstGeom>
        </p:spPr>
        <p:txBody>
          <a:bodyPr wrap="none">
            <a:spAutoFit/>
          </a:bodyPr>
          <a:lstStyle/>
          <a:p>
            <a:r>
              <a:rPr lang="es-ES" sz="3200" b="1" dirty="0">
                <a:latin typeface="AR CHRISTY" panose="02000000000000000000" pitchFamily="2" charset="0"/>
              </a:rPr>
              <a:t>Entornos comprometidos </a:t>
            </a:r>
            <a:endParaRPr lang="es-CO" sz="3200" dirty="0">
              <a:latin typeface="AR CHRISTY" panose="02000000000000000000" pitchFamily="2" charset="0"/>
            </a:endParaRPr>
          </a:p>
        </p:txBody>
      </p:sp>
      <p:sp>
        <p:nvSpPr>
          <p:cNvPr id="3" name="2 Rectángulo"/>
          <p:cNvSpPr/>
          <p:nvPr/>
        </p:nvSpPr>
        <p:spPr>
          <a:xfrm>
            <a:off x="1043608" y="1772816"/>
            <a:ext cx="6480720" cy="1754326"/>
          </a:xfrm>
          <a:prstGeom prst="rect">
            <a:avLst/>
          </a:prstGeom>
        </p:spPr>
        <p:txBody>
          <a:bodyPr wrap="square">
            <a:spAutoFit/>
          </a:bodyPr>
          <a:lstStyle/>
          <a:p>
            <a:endParaRPr lang="es-ES" dirty="0" smtClean="0"/>
          </a:p>
          <a:p>
            <a:endParaRPr lang="es-ES" dirty="0"/>
          </a:p>
          <a:p>
            <a:endParaRPr lang="es-ES" dirty="0" smtClean="0"/>
          </a:p>
          <a:p>
            <a:endParaRPr lang="es-ES" dirty="0" smtClean="0"/>
          </a:p>
          <a:p>
            <a:endParaRPr lang="es-ES" dirty="0"/>
          </a:p>
          <a:p>
            <a:endParaRPr lang="es-ES" dirty="0" smtClean="0"/>
          </a:p>
        </p:txBody>
      </p:sp>
      <p:sp>
        <p:nvSpPr>
          <p:cNvPr id="4" name="AutoShape 6" descr="data:image/jpeg;base64,/9j/4AAQSkZJRgABAQAAAQABAAD/2wCEAAkGBxQSEhUSExQWFRUXFhUYFhQWGBgXFxgXFBkYHBYaFxUYHSggGhsnHBQVIjIhJSkrLi4vFx8zODMsNygtLi0BCgoKDg0OFw8QGiskHRwsLSwtLCw0LDUrLSwsLCwsLCwsLSwsLCwtKysuLCwsLSwsLCwsLCwsLCwsLC4sLCwsLf/AABEIAKsBJgMBIgACEQEDEQH/xAAcAAEAAgMBAQEAAAAAAAAAAAAAAwQBAgUGBwj/xABCEAACAQIEAwUEBwYFAwUAAAABAgMAEQQSITEFE0EGIlFhcTKRsdEUQmKBkqHBByNSctLwM4LC4fEVU7IWJHOTov/EABkBAQEBAQEBAAAAAAAAAAAAAAABAgMEBf/EACMRAQEBAQADAAIABwAAAAAAAAABEQIDITESUQQTQWFxkcH/2gAMAwEAAhEDEQA/APq1KVrKxCkgFiASFUXJt0AFacXlO1+MzOsQ2UXb+ZtvcPjXnqvz8PxDsWaGXMxJPcbc/dUsHZ3EvtCw/msv/kRXSZHi6nXXW45dS4bDtIwRFLMdgP70HnXquH9hnOs0gUfwpqfxHQe4167hvC4oFyxIF8Tux9WOpqXuOnH8P1fvpzOzHZwYYZ3s0pGp6KPBf1Nd+lK5269vPM5mQpSlRopSlApSlApSlApSlApSlApStJJALX6m2gJ8+npQb0qPnDwb8LfKnOHg34W+VBJSo+cPBvwt8qc4eDfhb5UElKj5w8G/C3ypzh4N+FvlQSVGj28dz0Piac4eDfhb5U5w8G/C3yojYOPEVtURlB3B/C3yrXMOmYf5Wt7rUNT0qD6RbcH1ytb4aVtzh9r8LfKi6lpUfOHg34W+VOcPBvwt8qCSlR84eDfhb5Vig5NXuHxfW+4frVONMxAFddFsLDpVrHMbUpSo2UpSgUpSgUpSgUpSgUpSgUpSgUpSgUpSgVHLuv8AN/papKjl3X+b/S1BJSlKBSlKBSojN0UXP5D1PyvTIx3a3kvzP+1BLSo+QOuvqSfjT6Ov8K+4UElKj5A6aehI+FYyMNjfyb5j/eglqMrbb3fLwoJehFj57H0P9mpKDCm9ZqN9NenX51nmr/EPeKDelYBrNBUwENhmO529KtM1hc6AbmsgV8g/b72meJI8DG2USqZJyDYmMGyJ/KzBif5LbE0STHe45+2Dh+HcohkxBGhMKqUB/wDkdlDeq3FS9nv2s8PxTiMs+HcmyicKqsT0Eisyj/MRX5szDxFbKubQC/jbXTzor9m0r5f+wntQ+Jw8mFlbO2Hy5GJuTE9woJ65SpHoVFfUKBSlKBSlKBSlKBSlKBSlKBSlKBSlKBUcu6/zf6WqSo5d1/m/0tQSUpSgwzWFztUWUtvovh1Pr8vf4UXvG/1R7Pn9r5e/wtNRGALVmlKKUpSgUpSgixUqqpZ/ZA1v8Lda8viuOObhCUXp1b3/AN+tdjtJCzQ936rBiPIA/O/3V5GvP5u7Lkc+7W8srNqzFvUk/GtLV0IsLGQha6ZidCw7wC7g27oLaa1Xx0AR7DayncG2YA2uNDvvXC836xiFJCNiR6G1K1pU1H0Ovhf7dIng4hhsXlzK0BjW9wM8ZkvdgbjSdTpY906jevuleQ7Zjh+ORsDiJVD5u6w3ikGgIa2UHUggnUEg19GO96k+1+fV7Vzi3dh0va8Z6/5ug0Hl91tI+0swN7Rk2I1D7MQdg4GmUAeWm2leg43+yjiMDkJEMQnSSJlFx5xuQwPkLjzqTgH7JOIYhxzUGFjv3nkKs1vsxoTc+pWjT1X7BVkmnxmLcAArFFcCwLC7EDXouT8Qr7NXL7N8CiwOHTDQCyINz7TMfaZj1Yn/AG0rqVEKUpQKUpQKUpQKUrGYXtfXw60GaUpQKUpQKUpQKjl3X+b/AEtW7NaoZXF1/m/0tRKnqKbWy+O/8o39+331IDUcWpY+dh6Lp8c1FSilKUClKUHP47xUYWLmlHku8UaomXMzzSLGgGdgo7zjciqGA7VwyKHb90uSdn5jIGQ4aURSAqpIYBjbMpI28RVvtJwZcZCIHIyc2B2DLnVlhlSQoVJGjBMv+bY7V56TsFdFjE9ljinjhAjIyLJiYZ4QSsgJEfIVNCpYdVoPRw8ew7mMLKrGTNkAuScjZXuALrZu6c1rHTeoou0+EZXZcRGQgDMc2ys2VT5gtoCNzteuQnZB82HYSxo0Tu8jxpMHkDvmdM7zt3G0DZ89zcjKbW4vBuymIclGZo1ghwceGkliUEtg5mkQPEshzgARhmzLmucoW16D2sPH8M5jCyqxlzZAtyTkbK9wBdbMQpvaxNt6jx3AI3N17h8tV/D8q5EXZGQSQymdBIk0k0siRujPzWDNElpbLCcqgq4e+W++o9dUvMv1LNebn4VidLOGttrYi2nUeFUm4POzG63O5JYdfv8AL8q9jUUmjA/cfv2/MfnXO+Hm/tm8R5eLs/KRfuj1J/QUr1UW33t8TSn8nk/CN6+PYzsbi+c0YjLAsbSXGUgn2ib6eY39a+w0rvz1eWPN4OfLm/0Q4SIpGiE3Kqqk+NgBepqUrLsUpSgUpUU0wUfD9fuoJCa1MgqsZifS/p+f9218BeCbEBRf9D4D6vTQj0BA3agvRtf1+HzrdmA3NvWuFHiHKPJnZI1Nhy1VpHa4BtnBUDMctrXuCbgWAr4THwZc2LsuYEpLiDEVKg7K2VUBsVOgsQb3axsE/a9cTy0bCmMvmKZZXkSImT2WYxd42YAZdjnN+hFRESB5IsiGRlMxMShURlUlScz5sxKH2R0G29czA8XgOIv9Kg5EbZrRTRyCRyDkAiiJy2vfYElRvvXYx+PRleZMPOQUKyymMowiTNcLFMVck3NiFtrfWwBD01as1tOp2/vwrk4DjizBmXQA2IIsy6Ai4O1wQwOxUhhca1ZjlJuep6/L+/iTQX6wDeoUa5sPv8Sfu/vp0qegUpSg0fdfX9DWJd1/m/0tWX3X1/Q1iVToRbQ31NuhHh50RlDZfQfCsQCyjxsL+vX86isxDLZev1j1/wAvnVkUClKpcW4mmGj5smbLmRAFUuxaV1RAFXUksyj76KcakK4eZlJBEUhBG4IU2Ir5z2Z49JnhRnaa80XdGIecDPgcRIRzu6WZmj1icELdSNwR9CwPGYJ41dZFyvmAV+410zB1Mb2YEGOQEEaZG8K2jxeGVEdXhEbNaNgyBGdriyEaFjqNNaDxGF7TzYjkB5Imztw+fNh8y5BiJWBgku5zaJv3b966i1Qp20nVXmvCedFzbWc/QyuIigy4gcwghRKzNbJrDJ43HvsPLh7uEMN1kGcKUuJCdM9tnv461FjeRlZOYkTTEoHQxrIzrcELmBDuLHQg9big8XN2wlVpJf3Uxgh4iVaMyLG/0YYQhigcgi8rXOpABsdTe3xbtXiIDbm4aTl4eOYlUYfSmkmdOVhxzTlYZFG73aRNB17/AGfiw8McaB/3k2aW0zIZ3Mli5IXTYKLIMoCgDQCrkTYX2V5H7m7WGT90De7WHsXsddNjQcTgvaCWSWWKV4Y3TEKuQqLNDJzuVypFlYO7LFexCkZWuuxr1lc+LEYUBCrQAStmjsUHMfxS3tt5i5roUCo8R7JPhr+HX9KkqPEmyMfsn4UGYtvvP5k0rMYsAPIUoNqUpQayPboT6VBNjVRS73VQLkkfLUk7ADU1Zryna3ieTF4DDkqqSvM+Z/YzwIvLVr+chcfajX7g7MvE2Vow0LBZWKqRYsGCM4zoPZBCNrc9AbXpLxqJXCNmDEgZba3OwOuhN9L718/wnHcVLIIGSSPEM0mWcEcp4Q5DGLP3e9mjjRlBsZFYki6n02LaOPDzRxxMwKyQmYAMM7Ah9L5yitfMQDqGJuQxoOxNxAqTaOZr/YO1tr/l99UJsa7G5hm8v3baDS233HTwNr5Vv3sLMrorIwdSNGBBBHjcb1Q7QyuI8iScgvdfpFgwi09qzaX2Avpr6XCvh8WttY5t9hE+w6HTxAJA8ANhXK41jHBAjila+UJmQgs5vpdra7n72NwBVfBdmsRGMkeIURuJScRHcSIT/h/WyyBVAF2BJJJ0tr3sNhWNhG7kZADipCHdgbf4SnurfQlrAaCyndQoTwNGsGFzG9meUgm4Z+Y+dbDWxSXKDoCUOuUAz8LiN8qBUcoCzhQbWt3QTtGLlVUW9gm46yv2ZBIYzzMw2L8t7X3sxTOL7d1hXE4/hHwnIlWSXMS8NogjDK4SwEcr52sIVNs5Pda29qCxiTIJonLF2hmAVrLfJK6QzIxAF0/fRuOoMQve169bNMqqzMdFBLdbAC5uPQV8zxIkiYwEqikQvDIbhSHkjYHkgmVpC8KrkF7XJLd6u9wblXMc0skr+1LIzKkIclVeJYw5uLyBCe/vYuTQVuEuUcRcuUBIgpVUd1TK7mFGZVKiQRNFcXuBl3sK74xtvqTevKkHW38OnXzC+ZqrLKmDeJo2maOQy54/3k2+aTm63Kd7S9wDzBfW1dqDH8xc0algdiGS33kMSPdQUsNimsTlkU2FgYn623AGlvDxFr2AJvLjl2tJ6mKT+mt/3m/cH2e83/60t7q1+lkaOjA/ZBdT6FRf3gUGy4xT0f8A+uQfFamVr+PuI+NV/pTf9mT3x/DPU0EwcZhtqPAgjQgg7G9Bl919f0Nb1o+6+v6Gt6DRtCD46H9P199b1hluLVhG8dxvQbVyO1XCDi4BCGy/vsO5OZkOWGaOR8rp3lbKhAItY21G9delB4/iPYdGEqRBEVsG+HjLXdleR5GdmLXLBjJ3je7Xa+9aYHs1PHJDiAkRcPOZInmd1tOIVMkcnJFnAg9nIAc7a3JJ9nSg8E/ZPFs0srPC0hbCsneYBzhcWcQuYiMcsMGy2AbKbm7Xq3wrs1iIZkmIgkLHFiQFnHLGJxLT5oTkOY97KVOW+VTcW1p8I49i0wsuKdMRN+8AHMWHlLHzXV5IlwytMyqqgkOLnS3U1cHaSYnEm8HKCYbkOjSMWbEgZSFWJi181wADsotqSAo4TsROiwxXhZQnDhJNduZGeHsrWhGXvK5XclcudjZr2qaTsPJy8qtGp5WJUkXGZ5cVHOuY5fZshUnX2tjSDtrLkQrApVY4WmLSsGBfEvh2Cgx943jZrtl8CAaw3ayUzrIwjiw4j4kVBkPeODkjjzTAR3TvBiMuawfUXtcJ8N2YmSTDSoqROjytM/OaTuSyB5IwhhUPnKg5u4VbUX6+0ryWB7VTSvFEsCZ3mmjcs8iKqwcti4V4w9yknskDvaXtrXraBUGL1BHj/wAD8yPzqZjbWqONltYfWY3PkF2/Mj86Jb6MXidbKdutKp0queu3SlKjqVDisJHKAsiI4BDAOoYBhsQCNx41NVSfG2Yqqlyou1rWW+wNzud7D8ri4cftBj1hxeFMpCxMJV5jECMP3CiliQAx3F9+WQNbA08FxWXCLaWMy4ZbhMVCCwIsCDIg7wvc3cZkJBJKDSrv/qBpm5MMXLkN7fShywQpFysQOd/cB57AzSYLFSjLJKI1O5gezW8AWiuL+RB8CKCDD4aKQfScLIUd7teOxSQd3eMHJJsozjxNmFzVl+Ockf8AukMdgTzUDSRHLcn2QWU2F7EWN7Ak3A4//pjD4YZYJ+RKSSFBaRZGNyTJA7s8jEnVgwfTRhrWuF7V8thDjkEZ+q5YZWSw79ms8Y1H+Kq72DOdSF7ieDkmXPh4EQFlZi/deYLZgMqG1joO+b76DQ1yeIdqZTPHCqOshfLkAu2bK11ja2U3AzEvYKEYm5yg3uJ4IKBFhGu0jE8gtaEKRe5Uaxi19tDmJKvopvdmMBAVXEJmMgUx99lPK1/eIqR2iTvDUoBmsNSLUHL47g5oYQxnc4iUiKKNZJwjTS6gH957KgMxZQpCoxA6VLwGKedcRBNOTEUCxSxEpIMwN2uZJHSQDIRmbXNfKNRXZ7RYe6xTBS7YeVZQACTlKtHLYAEsRFLIQo3IAqhwpUiOSDEI6HMYxYsV5hzElkJD62AvYja5vagp8fijjwqRYgviJYVBSdVVZRIP8NlCnRiQBYe1a1jeqGK4QOeeWTCrR4bmXJIiVVxbzA5msntQnTYlDbrVfF8GaTFoGWRiBmL6M0g/hUuvLjU3uxFvAAnb1M+OhiiMbRBSSU5IVczM+pUBfaJBDXG++ljYN+DcRjLtFHDMADlaaRbZjYFbh25uU3YKxXL3CAdgeZxrgeIZ5JEOGAZlvJPEHYQn21FtyNQM2mvleuxheHSNEhldo5wGHMjIzBSxKq2YMrkLlBJB1BI3rf8A6XJ1xeII8LYdb+pWEH3EUHlP+nTTHn4NBg+WzLy5AsGYox/eFocwkj3XI4tdSfA167g2PeVSJI8rKFzOtzE5I15TMAzL5lQNdCa2h4ewNnlaVRqAyqGJ19tlADAaWFhtqT0t4lyqMRa4UkX2uBpfyoI8ezhO5e9xewBYLfvFQdCQP+DsYsHiIgAoYgkk2kDIzM2pNnAJJ16VjCwMyq5lkuQD9QbjbLlt+V6kfDM2jspW6mwUg90gi5zEbgbAUE77r6/oa3rR919f0Nb0CtHXqN/j5VvSgwrXrNaMvUb/AB9ayr9Nj4fLxoNqUpQchOy+DAcDDQqJCDJlQDORcjNbf2m/Ealn4BhnJLQRklEQ90exE2aMeisAR4W0rpUoOfFwLDKuVYIlWyrlCKBlRzIosBsHZmA8STUZ7OYTNI/0aHNIHEjZFu4k/wAQNpqG6+PWupSgo4ThEEVjHEiFSxBVQCC4Ac38TlW562q9WGYCtMt99vD5/Kg1d/rHYbedcnOWJc9dvQbfqfvqxxGbMcg2HteZ8PnUFVz6u1sopWDSqjsq16zVJWtU8c3jWXTTGQl43RWKFlIDjdSRoRXmuM4YcsRzLHHbVWLMIJGYqGLE2PO0NldrHNu2tvV0or51w3gkszKTISpWMctU5kUliM8kzvnRgVDWVXY3IIYdPSjgctwOaAL6kHEHT7EbTFVPhfMB4GvQUoOZHwKIfx+dpHQE+JSMhfyq3hcBFECI40QNqwVQMxO5NhqfWrFKDhydmUUlsPJJhiQRaLIUsbXAjlRlQXF+4F1JPU1UwfAcVA6lMUJUUABZls7AX7rSJ072ndsull3v6elBTg4gLhZFMTk2CtazHX2HGjbE29q24Fb4/BiRd8rDVWtex8x1B6j3EGxE0sQYFWAYHcEXB9Qaq/Rnj/wmuP8AtyE2/wAsmpX0OYdBag5p+naDlYZspJDSSN4GxVljJvrbVRodz134XwZxiJMXOymRlVERLlIlAGazNYszHdrDQAAbk9eCbMPZZT1VhqPvFwfuJrXHYtYkaRr2HQakkmyqo6sSQAOpIoJ6hnxKp7R16KLlj6KNT9wrmLw+WcZsS7IDth4XKgDoJJVszt42IXW1mtmNrh3BcPAS0MMcbG92VAGN7Xu25vlXfwFBvGjyd5yUXpGCAfV2Gt/JTp59M/8AT0652B3DO7KfIqTYjyq3SgUpSg0fdfX9DW9aPuvr+hregUpSgVhlvvWaUGmUjY38j8/+aZ/EH41vSg05g/5BFOYPH3a/Ct6UGnM8Afdb401Pl+Z/v31gzKPrD31jmk+ypPmdB+evuFEbqgHzqviMR3Tl2/i/p8fWpeVf2jfyG33+P96VSx0l2t0Hx60S30qgWrYUAoTWnNg0oTSgvUpSo6N45SPSrKteqdZVrUNXKVrG962qNFKUoFKUoFKUoFUeLaCNz7KSKz/y2ZQT5KzK1+mW/Sr1YIvoaDNKoLhXiFoSCvSOQmw8lkFyq+RDW2FgLVYwruQeYiqfssXBHqVX4UE9KUoFKUoNJNx6/oa2zChFYyDwFBnMKZhWMg8BTIPAUGcwpmFYyDwFMg8BQZzCmYVjIPAUyDwFBnMKhZVL6gHQb2PU1LkHgK0eAE3vbS2gH6iiNxYbWrOYVFyPtH3L/TTkfaPuX+mg3dtDbfpVFcGepFW+R9o+5f6acj7R9y/00SzVf6H9r8v96z9CX+I/lU/I+0fcv9NOR9o+5f6apjk8Y7PpiFCGWRADfuFQSbWFyR5mldbkfaPuX+ms1Z1Yx14eOrtivSlKjZSlKADarUcl6q0BtQlXaVpG963qNFKUoFK1LjxrUzCgkpUJnHhWPpHlRNT0qucR6Vp9JY7ADzPyoat0qpzD1JP32+FZDjwP4jQ1apVYMv2vefnWwK+J97fOhqelRhR0J99/jRlt9Yj1t8qKkpVGXiMa7zJ7wT7garvx6IfWB+5h7rjX7quM/lHWpXBPaiO9lR2J0FgNT5XN/wAq7WHdioLLlJ+re9vU+NMJ1L8cztPLKsSiF+W7SIuewayk96ytoTYG3nXLwkmKMsLCZ2jz5ZFdYu8pVrFWVFIswW/r0tr3eMcLTEx8ty6jMrBkOVgyG6kN01FMPw0LlJd2K7Fsuu+4VQNjV2+vfr3sz/pZ99e/WXf9+mrcbgDFTIAVNmuDofM2sKkwfFIpTlRsxy5tiO7prcjzFc6fgCu7SNnJY698beHs6C3T/mkXAcoKq8gBAUgOoBUX8E/u5reePPt1yl8u/JjoYbi0MjZUcMdR11I3sbWOmtRHj2HzFOYMwJBADE3U2Ow6GqeG7LRJqrSKbg6Mu4Ohvl386kxHZuN75pJSTucwufK+W9vLarni37cTfNnya6uGxCyKHQ3U7H0NuvpUtc2ZXiiKREsyquUvdibsb3yi+21gdhoaqpjsQ9lyFL2zN3e7mKZbakEgF7+g8r8O7Jtj0cy3JXcpXCfE4hRf2r3v3VOQK4XMFBBYlMzWv0NvCupw2V2jBkFn71xa2zEDS5toAbXO9Z47/Kbmf5a65/G4s0pStsqVKxVmJBbaqyr1kIfCrYFZqLiryj4U5Jq1ShiusbDWp6zUc50oI2mPSoyxNYpVQpSlApSlBo2pt4a/L4Gt60G59B+tQcTmKRsymxA0O/xon91qqk/EYk9p19BqfcK8fPjJJPbdj5X0921Q1r8XG+b9R6ebtHGPZVm9bKPnVGbtHIfZVV95NcalXI53ydVdk4pM+nMb0XT/AMarub6uxJ8L3P3k7VmfSwGgKqT53Avc1DRm39t+ZbYW8+vv+Vq0JpW0Iuyg9SPjVR63szwkIolcd9h3fsqf1Nd+gFK5WvdzzOZkKUpRopSlApSlBi1YyDwFbUoNTGPAe6tgKUoFKUoP/9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 name="AutoShape 8" descr="data:image/jpeg;base64,/9j/4AAQSkZJRgABAQAAAQABAAD/2wCEAAkGBxQSEhUSExQWFRUXFhUYFhQWGBgXFxgXFBkYHBYaFxUYHSggGhsnHBQVIjIhJSkrLi4vFx8zODMsNygtLi0BCgoKDg0OFw8QGiskHRwsLSwtLCw0LDUrLSwsLCwsLCwsLSwsLCwtKysuLCwsLSwsLCwsLCwsLCwsLC4sLCwsLf/AABEIAKsBJgMBIgACEQEDEQH/xAAcAAEAAgMBAQEAAAAAAAAAAAAAAwQBAgUGBwj/xABCEAACAQIEAwUEBwYFAwUAAAABAgMAEQQSITEFE0EGIlFhcTKRsdEUQmKBkqHBByNSctLwM4LC4fEVU7IWJHOTov/EABkBAQEBAQEBAAAAAAAAAAAAAAABAgMEBf/EACMRAQEBAQADAAIABwAAAAAAAAABEQIDITESUQQTQWFxkcH/2gAMAwEAAhEDEQA/APq1KVrKxCkgFiASFUXJt0AFacXlO1+MzOsQ2UXb+ZtvcPjXnqvz8PxDsWaGXMxJPcbc/dUsHZ3EvtCw/msv/kRXSZHi6nXXW45dS4bDtIwRFLMdgP70HnXquH9hnOs0gUfwpqfxHQe4167hvC4oFyxIF8Tux9WOpqXuOnH8P1fvpzOzHZwYYZ3s0pGp6KPBf1Nd+lK5269vPM5mQpSlRopSlApSlApSlApSlApSlApStJJALX6m2gJ8+npQb0qPnDwb8LfKnOHg34W+VBJSo+cPBvwt8qc4eDfhb5UElKj5w8G/C3ypzh4N+FvlQSVGj28dz0Piac4eDfhb5U5w8G/C3yojYOPEVtURlB3B/C3yrXMOmYf5Wt7rUNT0qD6RbcH1ytb4aVtzh9r8LfKi6lpUfOHg34W+VOcPBvwt8qCSlR84eDfhb5Vig5NXuHxfW+4frVONMxAFddFsLDpVrHMbUpSo2UpSgUpSgUpSgUpSgUpSgUpSgUpSgUpSgVHLuv8AN/papKjl3X+b/S1BJSlKBSlKBSojN0UXP5D1PyvTIx3a3kvzP+1BLSo+QOuvqSfjT6Ov8K+4UElKj5A6aehI+FYyMNjfyb5j/eglqMrbb3fLwoJehFj57H0P9mpKDCm9ZqN9NenX51nmr/EPeKDelYBrNBUwENhmO529KtM1hc6AbmsgV8g/b72meJI8DG2USqZJyDYmMGyJ/KzBif5LbE0STHe45+2Dh+HcohkxBGhMKqUB/wDkdlDeq3FS9nv2s8PxTiMs+HcmyicKqsT0Eisyj/MRX5szDxFbKubQC/jbXTzor9m0r5f+wntQ+Jw8mFlbO2Hy5GJuTE9woJ65SpHoVFfUKBSlKBSlKBSlKBSlKBSlKBSlKBSlKBUcu6/zf6WqSo5d1/m/0tQSUpSgwzWFztUWUtvovh1Pr8vf4UXvG/1R7Pn9r5e/wtNRGALVmlKKUpSgUpSgixUqqpZ/ZA1v8Lda8viuOObhCUXp1b3/AN+tdjtJCzQ936rBiPIA/O/3V5GvP5u7Lkc+7W8srNqzFvUk/GtLV0IsLGQha6ZidCw7wC7g27oLaa1Xx0AR7DayncG2YA2uNDvvXC836xiFJCNiR6G1K1pU1H0Ovhf7dIng4hhsXlzK0BjW9wM8ZkvdgbjSdTpY906jevuleQ7Zjh+ORsDiJVD5u6w3ikGgIa2UHUggnUEg19GO96k+1+fV7Vzi3dh0va8Z6/5ug0Hl91tI+0swN7Rk2I1D7MQdg4GmUAeWm2leg43+yjiMDkJEMQnSSJlFx5xuQwPkLjzqTgH7JOIYhxzUGFjv3nkKs1vsxoTc+pWjT1X7BVkmnxmLcAArFFcCwLC7EDXouT8Qr7NXL7N8CiwOHTDQCyINz7TMfaZj1Yn/AG0rqVEKUpQKUpQKUpQKUrGYXtfXw60GaUpQKUpQKUpQKjl3X+b/AEtW7NaoZXF1/m/0tRKnqKbWy+O/8o39+331IDUcWpY+dh6Lp8c1FSilKUClKUHP47xUYWLmlHku8UaomXMzzSLGgGdgo7zjciqGA7VwyKHb90uSdn5jIGQ4aURSAqpIYBjbMpI28RVvtJwZcZCIHIyc2B2DLnVlhlSQoVJGjBMv+bY7V56TsFdFjE9ljinjhAjIyLJiYZ4QSsgJEfIVNCpYdVoPRw8ew7mMLKrGTNkAuScjZXuALrZu6c1rHTeoou0+EZXZcRGQgDMc2ys2VT5gtoCNzteuQnZB82HYSxo0Tu8jxpMHkDvmdM7zt3G0DZ89zcjKbW4vBuymIclGZo1ghwceGkliUEtg5mkQPEshzgARhmzLmucoW16D2sPH8M5jCyqxlzZAtyTkbK9wBdbMQpvaxNt6jx3AI3N17h8tV/D8q5EXZGQSQymdBIk0k0siRujPzWDNElpbLCcqgq4e+W++o9dUvMv1LNebn4VidLOGttrYi2nUeFUm4POzG63O5JYdfv8AL8q9jUUmjA/cfv2/MfnXO+Hm/tm8R5eLs/KRfuj1J/QUr1UW33t8TSn8nk/CN6+PYzsbi+c0YjLAsbSXGUgn2ib6eY39a+w0rvz1eWPN4OfLm/0Q4SIpGiE3Kqqk+NgBepqUrLsUpSgUpUU0wUfD9fuoJCa1MgqsZifS/p+f9218BeCbEBRf9D4D6vTQj0BA3agvRtf1+HzrdmA3NvWuFHiHKPJnZI1Nhy1VpHa4BtnBUDMctrXuCbgWAr4THwZc2LsuYEpLiDEVKg7K2VUBsVOgsQb3axsE/a9cTy0bCmMvmKZZXkSImT2WYxd42YAZdjnN+hFRESB5IsiGRlMxMShURlUlScz5sxKH2R0G29czA8XgOIv9Kg5EbZrRTRyCRyDkAiiJy2vfYElRvvXYx+PRleZMPOQUKyymMowiTNcLFMVck3NiFtrfWwBD01as1tOp2/vwrk4DjizBmXQA2IIsy6Ai4O1wQwOxUhhca1ZjlJuep6/L+/iTQX6wDeoUa5sPv8Sfu/vp0qegUpSg0fdfX9DWJd1/m/0tWX3X1/Q1iVToRbQ31NuhHh50RlDZfQfCsQCyjxsL+vX86isxDLZev1j1/wAvnVkUClKpcW4mmGj5smbLmRAFUuxaV1RAFXUksyj76KcakK4eZlJBEUhBG4IU2Ir5z2Z49JnhRnaa80XdGIecDPgcRIRzu6WZmj1icELdSNwR9CwPGYJ41dZFyvmAV+410zB1Mb2YEGOQEEaZG8K2jxeGVEdXhEbNaNgyBGdriyEaFjqNNaDxGF7TzYjkB5Imztw+fNh8y5BiJWBgku5zaJv3b966i1Qp20nVXmvCedFzbWc/QyuIigy4gcwghRKzNbJrDJ43HvsPLh7uEMN1kGcKUuJCdM9tnv461FjeRlZOYkTTEoHQxrIzrcELmBDuLHQg9big8XN2wlVpJf3Uxgh4iVaMyLG/0YYQhigcgi8rXOpABsdTe3xbtXiIDbm4aTl4eOYlUYfSmkmdOVhxzTlYZFG73aRNB17/AGfiw8McaB/3k2aW0zIZ3Mli5IXTYKLIMoCgDQCrkTYX2V5H7m7WGT90De7WHsXsddNjQcTgvaCWSWWKV4Y3TEKuQqLNDJzuVypFlYO7LFexCkZWuuxr1lc+LEYUBCrQAStmjsUHMfxS3tt5i5roUCo8R7JPhr+HX9KkqPEmyMfsn4UGYtvvP5k0rMYsAPIUoNqUpQayPboT6VBNjVRS73VQLkkfLUk7ADU1Zryna3ieTF4DDkqqSvM+Z/YzwIvLVr+chcfajX7g7MvE2Vow0LBZWKqRYsGCM4zoPZBCNrc9AbXpLxqJXCNmDEgZba3OwOuhN9L718/wnHcVLIIGSSPEM0mWcEcp4Q5DGLP3e9mjjRlBsZFYki6n02LaOPDzRxxMwKyQmYAMM7Ah9L5yitfMQDqGJuQxoOxNxAqTaOZr/YO1tr/l99UJsa7G5hm8v3baDS233HTwNr5Vv3sLMrorIwdSNGBBBHjcb1Q7QyuI8iScgvdfpFgwi09qzaX2Avpr6XCvh8WttY5t9hE+w6HTxAJA8ANhXK41jHBAjila+UJmQgs5vpdra7n72NwBVfBdmsRGMkeIURuJScRHcSIT/h/WyyBVAF2BJJJ0tr3sNhWNhG7kZADipCHdgbf4SnurfQlrAaCyndQoTwNGsGFzG9meUgm4Z+Y+dbDWxSXKDoCUOuUAz8LiN8qBUcoCzhQbWt3QTtGLlVUW9gm46yv2ZBIYzzMw2L8t7X3sxTOL7d1hXE4/hHwnIlWSXMS8NogjDK4SwEcr52sIVNs5Pda29qCxiTIJonLF2hmAVrLfJK6QzIxAF0/fRuOoMQve169bNMqqzMdFBLdbAC5uPQV8zxIkiYwEqikQvDIbhSHkjYHkgmVpC8KrkF7XJLd6u9wblXMc0skr+1LIzKkIclVeJYw5uLyBCe/vYuTQVuEuUcRcuUBIgpVUd1TK7mFGZVKiQRNFcXuBl3sK74xtvqTevKkHW38OnXzC+ZqrLKmDeJo2maOQy54/3k2+aTm63Kd7S9wDzBfW1dqDH8xc0algdiGS33kMSPdQUsNimsTlkU2FgYn623AGlvDxFr2AJvLjl2tJ6mKT+mt/3m/cH2e83/60t7q1+lkaOjA/ZBdT6FRf3gUGy4xT0f8A+uQfFamVr+PuI+NV/pTf9mT3x/DPU0EwcZhtqPAgjQgg7G9Bl919f0Nb1o+6+v6Gt6DRtCD46H9P199b1hluLVhG8dxvQbVyO1XCDi4BCGy/vsO5OZkOWGaOR8rp3lbKhAItY21G9delB4/iPYdGEqRBEVsG+HjLXdleR5GdmLXLBjJ3je7Xa+9aYHs1PHJDiAkRcPOZInmd1tOIVMkcnJFnAg9nIAc7a3JJ9nSg8E/ZPFs0srPC0hbCsneYBzhcWcQuYiMcsMGy2AbKbm7Xq3wrs1iIZkmIgkLHFiQFnHLGJxLT5oTkOY97KVOW+VTcW1p8I49i0wsuKdMRN+8AHMWHlLHzXV5IlwytMyqqgkOLnS3U1cHaSYnEm8HKCYbkOjSMWbEgZSFWJi181wADsotqSAo4TsROiwxXhZQnDhJNduZGeHsrWhGXvK5XclcudjZr2qaTsPJy8qtGp5WJUkXGZ5cVHOuY5fZshUnX2tjSDtrLkQrApVY4WmLSsGBfEvh2Cgx943jZrtl8CAaw3ayUzrIwjiw4j4kVBkPeODkjjzTAR3TvBiMuawfUXtcJ8N2YmSTDSoqROjytM/OaTuSyB5IwhhUPnKg5u4VbUX6+0ryWB7VTSvFEsCZ3mmjcs8iKqwcti4V4w9yknskDvaXtrXraBUGL1BHj/wAD8yPzqZjbWqONltYfWY3PkF2/Mj86Jb6MXidbKdutKp0queu3SlKjqVDisJHKAsiI4BDAOoYBhsQCNx41NVSfG2Yqqlyou1rWW+wNzud7D8ri4cftBj1hxeFMpCxMJV5jECMP3CiliQAx3F9+WQNbA08FxWXCLaWMy4ZbhMVCCwIsCDIg7wvc3cZkJBJKDSrv/qBpm5MMXLkN7fShywQpFysQOd/cB57AzSYLFSjLJKI1O5gezW8AWiuL+RB8CKCDD4aKQfScLIUd7teOxSQd3eMHJJsozjxNmFzVl+Ockf8AukMdgTzUDSRHLcn2QWU2F7EWN7Ak3A4//pjD4YZYJ+RKSSFBaRZGNyTJA7s8jEnVgwfTRhrWuF7V8thDjkEZ+q5YZWSw79ms8Y1H+Kq72DOdSF7ieDkmXPh4EQFlZi/deYLZgMqG1joO+b76DQ1yeIdqZTPHCqOshfLkAu2bK11ja2U3AzEvYKEYm5yg3uJ4IKBFhGu0jE8gtaEKRe5Uaxi19tDmJKvopvdmMBAVXEJmMgUx99lPK1/eIqR2iTvDUoBmsNSLUHL47g5oYQxnc4iUiKKNZJwjTS6gH957KgMxZQpCoxA6VLwGKedcRBNOTEUCxSxEpIMwN2uZJHSQDIRmbXNfKNRXZ7RYe6xTBS7YeVZQACTlKtHLYAEsRFLIQo3IAqhwpUiOSDEI6HMYxYsV5hzElkJD62AvYja5vagp8fijjwqRYgviJYVBSdVVZRIP8NlCnRiQBYe1a1jeqGK4QOeeWTCrR4bmXJIiVVxbzA5msntQnTYlDbrVfF8GaTFoGWRiBmL6M0g/hUuvLjU3uxFvAAnb1M+OhiiMbRBSSU5IVczM+pUBfaJBDXG++ljYN+DcRjLtFHDMADlaaRbZjYFbh25uU3YKxXL3CAdgeZxrgeIZ5JEOGAZlvJPEHYQn21FtyNQM2mvleuxheHSNEhldo5wGHMjIzBSxKq2YMrkLlBJB1BI3rf8A6XJ1xeII8LYdb+pWEH3EUHlP+nTTHn4NBg+WzLy5AsGYox/eFocwkj3XI4tdSfA167g2PeVSJI8rKFzOtzE5I15TMAzL5lQNdCa2h4ewNnlaVRqAyqGJ19tlADAaWFhtqT0t4lyqMRa4UkX2uBpfyoI8ezhO5e9xewBYLfvFQdCQP+DsYsHiIgAoYgkk2kDIzM2pNnAJJ16VjCwMyq5lkuQD9QbjbLlt+V6kfDM2jspW6mwUg90gi5zEbgbAUE77r6/oa3rR919f0Nb0CtHXqN/j5VvSgwrXrNaMvUb/AB9ayr9Nj4fLxoNqUpQchOy+DAcDDQqJCDJlQDORcjNbf2m/Ealn4BhnJLQRklEQ90exE2aMeisAR4W0rpUoOfFwLDKuVYIlWyrlCKBlRzIosBsHZmA8STUZ7OYTNI/0aHNIHEjZFu4k/wAQNpqG6+PWupSgo4ThEEVjHEiFSxBVQCC4Ac38TlW562q9WGYCtMt99vD5/Kg1d/rHYbedcnOWJc9dvQbfqfvqxxGbMcg2HteZ8PnUFVz6u1sopWDSqjsq16zVJWtU8c3jWXTTGQl43RWKFlIDjdSRoRXmuM4YcsRzLHHbVWLMIJGYqGLE2PO0NldrHNu2tvV0or51w3gkszKTISpWMctU5kUliM8kzvnRgVDWVXY3IIYdPSjgctwOaAL6kHEHT7EbTFVPhfMB4GvQUoOZHwKIfx+dpHQE+JSMhfyq3hcBFECI40QNqwVQMxO5NhqfWrFKDhydmUUlsPJJhiQRaLIUsbXAjlRlQXF+4F1JPU1UwfAcVA6lMUJUUABZls7AX7rSJ072ndsull3v6elBTg4gLhZFMTk2CtazHX2HGjbE29q24Fb4/BiRd8rDVWtex8x1B6j3EGxE0sQYFWAYHcEXB9Qaq/Rnj/wmuP8AtyE2/wAsmpX0OYdBag5p+naDlYZspJDSSN4GxVljJvrbVRodz134XwZxiJMXOymRlVERLlIlAGazNYszHdrDQAAbk9eCbMPZZT1VhqPvFwfuJrXHYtYkaRr2HQakkmyqo6sSQAOpIoJ6hnxKp7R16KLlj6KNT9wrmLw+WcZsS7IDth4XKgDoJJVszt42IXW1mtmNrh3BcPAS0MMcbG92VAGN7Xu25vlXfwFBvGjyd5yUXpGCAfV2Gt/JTp59M/8AT0652B3DO7KfIqTYjyq3SgUpSg0fdfX9DW9aPuvr+hregUpSgVhlvvWaUGmUjY38j8/+aZ/EH41vSg05g/5BFOYPH3a/Ct6UGnM8Afdb401Pl+Z/v31gzKPrD31jmk+ypPmdB+evuFEbqgHzqviMR3Tl2/i/p8fWpeVf2jfyG33+P96VSx0l2t0Hx60S30qgWrYUAoTWnNg0oTSgvUpSo6N45SPSrKteqdZVrUNXKVrG962qNFKUoFKUoFKUoFUeLaCNz7KSKz/y2ZQT5KzK1+mW/Sr1YIvoaDNKoLhXiFoSCvSOQmw8lkFyq+RDW2FgLVYwruQeYiqfssXBHqVX4UE9KUoFKUoNJNx6/oa2zChFYyDwFBnMKZhWMg8BTIPAUGcwpmFYyDwFMg8BQZzCmYVjIPAUyDwFBnMKhZVL6gHQb2PU1LkHgK0eAE3vbS2gH6iiNxYbWrOYVFyPtH3L/TTkfaPuX+mg3dtDbfpVFcGepFW+R9o+5f6acj7R9y/00SzVf6H9r8v96z9CX+I/lU/I+0fcv9NOR9o+5f6apjk8Y7PpiFCGWRADfuFQSbWFyR5mldbkfaPuX+ms1Z1Yx14eOrtivSlKjZSlKADarUcl6q0BtQlXaVpG963qNFKUoFK1LjxrUzCgkpUJnHhWPpHlRNT0qucR6Vp9JY7ADzPyoat0qpzD1JP32+FZDjwP4jQ1apVYMv2vefnWwK+J97fOhqelRhR0J99/jRlt9Yj1t8qKkpVGXiMa7zJ7wT7garvx6IfWB+5h7rjX7quM/lHWpXBPaiO9lR2J0FgNT5XN/wAq7WHdioLLlJ+re9vU+NMJ1L8cztPLKsSiF+W7SIuewayk96ytoTYG3nXLwkmKMsLCZ2jz5ZFdYu8pVrFWVFIswW/r0tr3eMcLTEx8ty6jMrBkOVgyG6kN01FMPw0LlJd2K7Fsuu+4VQNjV2+vfr3sz/pZ99e/WXf9+mrcbgDFTIAVNmuDofM2sKkwfFIpTlRsxy5tiO7prcjzFc6fgCu7SNnJY698beHs6C3T/mkXAcoKq8gBAUgOoBUX8E/u5reePPt1yl8u/JjoYbi0MjZUcMdR11I3sbWOmtRHj2HzFOYMwJBADE3U2Ow6GqeG7LRJqrSKbg6Mu4Ohvl386kxHZuN75pJSTucwufK+W9vLarni37cTfNnya6uGxCyKHQ3U7H0NuvpUtc2ZXiiKREsyquUvdibsb3yi+21gdhoaqpjsQ9lyFL2zN3e7mKZbakEgF7+g8r8O7Jtj0cy3JXcpXCfE4hRf2r3v3VOQK4XMFBBYlMzWv0NvCupw2V2jBkFn71xa2zEDS5toAbXO9Z47/Kbmf5a65/G4s0pStsqVKxVmJBbaqyr1kIfCrYFZqLiryj4U5Jq1ShiusbDWp6zUc50oI2mPSoyxNYpVQpSlApSlBo2pt4a/L4Gt60G59B+tQcTmKRsymxA0O/xon91qqk/EYk9p19BqfcK8fPjJJPbdj5X0921Q1r8XG+b9R6ebtHGPZVm9bKPnVGbtHIfZVV95NcalXI53ydVdk4pM+nMb0XT/AMarub6uxJ8L3P3k7VmfSwGgKqT53Avc1DRm39t+ZbYW8+vv+Vq0JpW0Iuyg9SPjVR63szwkIolcd9h3fsqf1Nd+gFK5WvdzzOZkKUpRopSlApSlBi1YyDwFbUoNTGPAe6tgKUoFKUoP/9k="/>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pic>
        <p:nvPicPr>
          <p:cNvPr id="2059"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2775" y="1646583"/>
            <a:ext cx="2800350" cy="1628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AutoShape 13" descr="data:image/jpeg;base64,/9j/4AAQSkZJRgABAQAAAQABAAD/2wCEAAkGBxQTEhQUEhQWFRUWGBoaGBcYGBgYHBYcFx4YGB8WGBwYHCggHxslHxcaIzIhJSkrLy4uHB8zODMsNyguLiwBCgoKDg0OGxAQGywkICU0LDQ0LSwsLCwsLCwsLCwsMiwtNCwsLSw0LCwtLCwvLSwvLCwtLDAsLCwsLCwsLC8sLP/AABEIAOIA3wMBIgACEQEDEQH/xAAcAAEAAgIDAQAAAAAAAAAAAAAABAUGBwECAwj/xAA+EAACAQMCBAQEBQIEBgIDAQABAhEAAyEEEgUxQVEGEyJhBzJxgRQjQlKRYqFygsHRM0NTseHwFTRjkqIk/8QAGgEBAAMBAQEAAAAAAAAAAAAAAAIDBAEFBv/EAC8RAAICAQMCAwUJAQAAAAAAAAABAhEDEiExBEFhgfATIkJRoTIzcZGxwdHh8XL/2gAMAwEAAhEDEQA/ANG0pSgFKUoBXMVxU7QWRte60Rb2gDnud52rAIMQrNPL0weYBAkjQ2rSBtQzb2EiykBgpiHdyCEnMLBbkYAIJsdHw3VX1Pk6K0qMZHp5YGFa+5bbjv1Pep+k0i6cK923+K11/wBaWz6tm4z5j85YnOf9zWRaTgeuuEPqdY9uf+XZxHtPIfwa0QwXzfkVyyUYte4PrLaEXNDZZcEwqFsZjdZcOB3gisfuWLbA+XvVxzRyDMc9rADOCdpAxiSRneGj0/lqF3u8dXMn+QKxTx94ZW7ba/aUC6mWgf8AEUc5/qHerMnS1G4kI5rdM1XFcVkWh0yX0e66M5RYuBAQcQ/nBgCu4ol2d4jHdvTS6jSldp/S4lW6EDB+4OCOlYy8j0pSgFKVyRQHFKUoBSlKAUpSgFKUoBSlKAUpSgFKUoBSlKAVa6lttjTptIkvdMkEPJ2BhHL/AIZEe1VVTtfJSx28uAfo9yR/egNleANKXW5rLubt5iAf2opiB2EiP8oqw8XeIfwlsBRuu3MIvT/EfbIx1r08Fup0VjbyCwfqCQf7zWEceuHUcTZFcI6ELaLfJuT1Q092kfWvSlLRiVcsypapuy5u8K4ooF5dSHf5ja5D/CARtP8AarzgHiJNRYd7g2NakXUPSBkwcwcjPWR0qJa8QXGtMxWL+n/+xZj5k6sk/Yj7jrNYv48QArqtO35eqTa8cmIg5/gSO4Pc1xy0LVFt+D9fmdrVsyn8MMwZyqgqzW0O7dtU3HADEKRI271g4Ic1F4ppvKRLZYEh7rbRGAdigmMgtsmD02nrXvo9Pd/Dg2hln3khgI8vCj5/3bjBXopByah6/h98A3bikhyxLSDmRJbacZYc4515xpK+lcxXFAKyXg+mLachLW43POtnMFiqpeBnEbNm6JgxWNVd6N/w9tLs+t3nYCA3lhXQtOdu7zGAkfpnIoClNcV7am0FiDIIkGADzIyATGQf7V40ApSlAKUpQClKUApSlAKUpQClKUApSlAKseHXEZTausFUyyvtna8QJIzsMAHnHOKrq5mgL/hXHdToWKrBU/oY70bMbkKmCCR8ymDHWqnWa1rl17pwzsWxiCTOPpXtouKug2EJctiYS4u5VJGSvVTyJ2kTAmYqbodQjlLdvTWluENuuMbjqBBJuFZKqFA3TBACmcTUnJtUcpXZEPHL/mLcNxvMRdobrtHQ9xnrUdLtxlFoFmG6VQSfUcSB3+lSbOlbVakW7FsBrrwiDks+8DAGSYFfQ/g3wVp9BbXaqvej13iPUSeYWflX2HYTNThGUyM5KJom34E4gybxpLu3nyAP2Und/aqW9ZuWWKurI3IqwKmPcHpX1qGB6g1jvjnwrb1+ndCq+cqk2rkZVuizz2nkR9+gqyWDbYrWbfc+btdZGHQHy35czsPW2WIEkc/oR1modWmhO03LF4bd0r6seVdU4aSMZG09IOYgEV9+0yMVZSrKSGVgQVIwQQcgg4isxeedZFxW+DevkIttbiq43LkK6oyhQDAkMD95rHat3h7VlhlkJtPI6ElkM5kwWH0QQMVGStF2CbhNNer2PO5nSL6hCXmhYz+YiS09vygKrKuLOni3qbZA3KqOpZYchXCkLiRIubj7Ie1VFSTvcrlFxbi+UcUpShEUpSgFKUoBSlKAUpSgFKUoBSlKAUpSgOyKSQAJJwAOZJ6CrnRcKuguo8tndHVQGVm3IV3IsT+ZtOI5gkAmYqr0Wqa063EjcpkSAw+4OCPardHRSHG9dNdYBtuDauJDek5+UtI7qY5gkAS/hvxi3pdfZuXh6DKFv2b8b/cDr7TX0Px9Lraa8NPHmm2wSe5GI9+32r5m4vpiSzwN6kC6FJYEmIvgxG25MzJ9R6BlFbr+EPin8VpfJuNN7TgDPNrfJW9yOR+3er8MvhKcsfiJfw48HJorZus4vai789wElR/Qs8zPMnM9qzOsX8QceXhll7l1bl1GuEpGzncJPljqFETLSfVjsO3hDxJf1ks+jexaj0u7ZeeULE/flV8Wl7pTK3ua0+Nfhnyb41dsei+YcftuAc/8wBP1BrA+K3PNVL2N0BLmTJdRh4PRlA5dVbAxP07x/hFvV6e5Yuj03BE89p6MPcHNfNP4VtLqLmn1QgAlLgyQP23BH7SQw7jEEEg580Kdl+KVqiot2yxCjmSAOmT9ayrh+gR1eza2kNYu3FuSwe61liynYXKqYtsogEwXznGNurWrmR6lIMGYMQQehgiDPY1MHE7cAG0zAHcttrr+UpJG6EWGg8sODykmM0lp5jijLcFy0AhCFOQYEMrI24OCDKsRkVaarXPckXL4voLdxm3CArbWVSvIyWKkciAfUI3CouuRLWot7h/y7ZuBVClWZAWgGVkTPY+1ccZfUld1y4blkv6WU/lMyrAYKICttPVQ3MHIIriVKkSnNzk5S5ZS0pXtpNMbjbRAwSSeShRJYxmAATgE9ga6RPKK58s9j/FWTa1bRZNNkMCpuOoLODEgKZCrIwB6s5JwB3vcd1gBR9TqYYQytduQwOIIJgiKAqYrirJ+IeapW6qFztC3fkKxAhto2su0RkSDBkZBgX7RVmVhDKSCOxGCKA6UpSgFKUoBSlKAUpSgFKUoBU7heqVSUuf8K5Ac7QzKAZDpkHcPrnkZqEKRQGRaYsBtP5hto+w+oi/YyWUeoQEG5wOYMzBWuvAuLNw/WW79o7kGQJH5lp/0ttJAaOY6MPaq/hfEvKIkFtp3JBg23GQ6mDGQJHIj3AIleZbveZatgINzXLO45BIE2ZmAGAxgmQonMjqdB7n0ldu/itMLmmuKC6h7Vwp5gX32nrEjuJP0r04PxIX7YbayNGUeA4BJCsyg+kMBuExzrVXwS8VbWOhunDS1kk8jza2PrzA7z3rPfHPh19VYKWH8i4zoz3ASu5VBB3lcsACYB6xyrZGVrUjI406ZkysCJBkdxmtW/Gzwt5lsa20vrtgLdA6pMB47qTB9j7VnnhXgdrR6ZLNkllAkucly2S3tPYVaX7KurI4DKwIYHkQcEH7V2UdUaZxPS9j5Wt2/OtGI8yys9Bvtjmc5LJjGZWeW3MTh4TzF835AZbBMgZ2+nOYiRymr7xhwJ+G61kAlJ32iRh7Zn0t3xKsOue9VPGNMFK3LYi1dlk5nbkg2ySPmUj+Cp61iap0a07JHEGsebcdrtzUMzbiwUWg5eSxJaSDuP7c5yKhavWFwFCqiAyFUQJ7knLEDEkmM9zMOlcOnrpdO1xgiiSe5AH1JOAAMknAFTdSiSLNj8yTBuAEeY3ZQYIQYicnmYwB10tsGxeIUl1NskxIW2SysSeQlzaE88kd678E4kNO5fyw7xCyYCzzMRzrjutgZdoeDrpLJfY128R+kSVJ6LIwB3rBNS7MzFyS053STPvNZhpdNxTXmLNq4qHqB5afd25/QH7VmXhj4PgEXNfc3nn5VsmJ/rfmfoAPrWeMlC3N7k2r4NMVY61N9m3eySD5VzmcqAUaf6lkRn/ht0gVtv4y+FE/C29RYtqv4eEZUEflHAwOik/8A9GtR8MBdblkCWcSgABO9MwME5XcIXJO0cquxzU1aItUV1K5iuKmcFKUoBSuRVnZ4WWYoiXXZTtbaoIBnbz6CeUxQFXSrniGm09u3thxqBtDDzVuKD+piFtAD2UOxBMEypBi2eFXWE7CqkA7nItrDcm3OQIPeYoCBXZRNWKafToPzLjXGx6bWB+kkF3HP5hIVhInING4uwBFlVsKTMW5B5EfOxL8ievU9MUAucNazDX1AOItE+pvZgDKgdZg9PcdberRyPOtjbgTaVUZQPYDaxjqwJOM96+piWAVHeuOSRZjxSyXR11ehKBXkMjztYGQdpyD2YYO05gjvUa25UggkEGQRggjkQR1qXpr3lna67rbfMsxPMbl6BwGO0wYk4IJB6a/S+WwjKMN1tsepCSATHI4II6EEV0g006ZO1F1la1q7RCsWklQBsuoQxG2IAMhgBiCQORA+g+AcTtcV4fLTFxTbvKpKlWiGAI78x7Gvnbg77j5DNCXSOcwtzOx4HudpMH0s3tGV/CzxGdFrTZunbbvMLbg/ocEhW+xJB9j7VbilTp8FWSNq0bqucTs6S1d3obFjTbEDbfSQVQgJEsY3Ry59816eHfENjW22uaZiyq20yrLBgGPUOxFRfHfBvxehv2RG4gMkkABkO4STyGM+017eD9HYs6S1b0rK9oD51/W0+pj77p+nLpWrfVXYz7VZU/E7wt+O0h2LN+zLWu5/db/zACPcCtB8NUXA9h53GTa7i6I9MSJ3AFY5ztjqD9V1ob4xeFvw2oGqtCLV9sx+i7zIH+KC313VTnh8SLcUuxrk1xVnxmH230UAOIcCAFuKPUAByBEMP8REkqarKzF576XUFGDAAxzUkgMOqttIMEYMEVZaTU3NLct6nTwFJO0NteNpzbuD7A9JBBxVNVjw1QbWp3T6bassbcMLtpJM5ja7iB1I6DAG/vBfxC02tVUYizfwDbYwGPe2eRHtz9uU5jXy74S8L3uIXvKslVAG52Y4VeUxzJ9h/at8+DPD2r0Y2XtZ+ItxAVlaUjlsYtgZyCDyERWDNjjF7PyLYtsyLX6NL1t7VwSlxSrD2YRXyxxXQvpNTctN89m4RPfacN9CIP3r6urTnxz8OENb1qDBAt3fYj5H+4lT9F967006lT7nJo1jxWyoZWQQtxFcCVJE4Yenl6g0DtFeOo0e0AhlcEKWKSQhcEhGMAb4UmAT1HMECTbY3bOwtmzuZATEo2XAkxIMNAyQW7AVPTiBuXWvDc7XFI1FrkWt4nY2ZwoPKVIBggY3FZj5ripWu0httB5EAqcepTlWwTEjMdKi0BK0Gia40AhQBLO0hUHdiBgE4HckAZNWF/iagFS13UHIDPcZUAJmFt/McyZLAHd8uJMfU+jT2lhZuFrhYEyVB8tVPaGS4Y/qHtVcTQFiONXFjy9logyGtoqOpODFwDzAPbdFQr2oZ8uzMe7En/vXlSgO4QwT0BA/mf8Aavb8KdwHUqG/tP8A4rrbvQjLHMg/xP8AvUyzrd15CRAEL/p/rVcnJcI0Y4Y3Sb5r9Xf7FbVjaOB9Kj66xsdl/j6Gu+jbEdqT96Not6a4ZXB+qPW7bDCu2kTzEazB3rL2/mOQJZAB+4CZjmg7kjr5gif59q6G6bbpdQwysGB55XIOfpXINrZk+qhGUdcfSIQqdqVDW0uLgj0XIEeoCVb6sAc9ShJ7nz4vZVbzhCChO5YJMKwDBZIEkTBPcGu3DLmSh+W6Nh54JI2tA5w0GPr1q088+gfhb4l/GaNQ7Tes+i53Yfpc/Uc/cGovjfxPc4UFKIb4vuxVSAiWQoHoXYJLMSTn37VqjwBx5uH64G5Kox8q8p6CeZ91Yc+096+guN6Bb1rK7yhW4kRO62wcBSeW7btnsTWqD1R8TNJKMvArvBPH72ssG7e0zac7oUEmHGPUsgHnjtyqf4j4Mmr09yxc5OMGJ2sOTj3BrpwzjStY8y+UsMpZbgZxtRlMFQ5gGOU957VYaXUpdQPbdXRuTKQwPTBFWrdUVvZny+mgNrUXNHqfSdxUmY2XBOx5I+UkieUqemCKe7bKkhhBBII7EYNbk+N/hmVXXWxlYS9HUEwr/Ynb9x2rVWsTzLYvyCZ2XByIaJVz33gNnurTzBOKcdLo1xlqVlbVrwq4WtXrCqS9w22SJMm1ulYA6hyZ6bffFVXINRJGR+BPEh0GrS6ZNs+m6o6oeZ/xLzH0r6X0upW4i3LbBkcBlYciDkEV8tIVvWWJEXbQB3iIuJIWHz84kQRzGDymto/AjjjMt7SMSRbHmW/6QTDL9JIP3NZepx2tSJwfY2zUTi3Dreos3LN0bkuKVI/7Ee4OQal0rEWHzB4q8OX+HanY8wDNq6BhwORB7jqOleCr5zLc0w8u+JZraEJlBu8yxkHp8gyD8uDC/THGeEWdVaa1qEDoe/MH9ynmCO4rTHi34U6jTk3NGTftjO0YupGcAfN9Rn2rfi6hS2lyVuNGA63W+YtsFQCilZBPqyTMEwvM4AEkk8yTUKri5qlvenUei6MedBkwu1UurPIEAbwNwE4blVdqtI9sgOI3KrDkQVYSCCMH/QyDkGtBAncetKpshAQDYtEiSZZhuY5J5kk1VxVrxu6XGncrtB06AZmRbZ7W7l1Ns4ri5pAzIwwtwfwxHL+ajKSjyW48TmnXh9SrC1eeEvDp1t42w2wKpYttmIIEcxkzUO3pSVeBD2zP2/8Ac1d8A4mNJrLV/wD5VwQ/sH5/wYb7VxTV0SeCShq9fL6Mzrh/w00aD8zzLp922j+Eg/3qp8beAbVuwb2kVlKZZNxYFRzI3SZHPn3rZKMCAQZBAII6g9RQiplBoIoL6K36lIDe46/+/Wq/U2jauR/HuKyfxjwY6DVbrY/Iu5XsO6fbmPY/Woeu0ouoCsTzU/6VmcvZyp/ZZ6kYrqMeqP21Xn/pRFxu9mrqzemDzBrydCDBwRXE1fpMLyvfz+pP4rdDJpzJLC1taTgbHuKoXsNoX7zVfNStSy+VaG31S5LzzUkAJt5CCrmeu+P01EqRSWXFLnmhLxI3MNtwf1IAN3+ZdpP9W7kIFb7+FHiL8XoVDn82xFtvcADa33GPqDWh+CjzC2nx+aPTMCLiSUIM8zLJGZ38pgjJPhDx38Nr0QkC3qPy29jkof8A9sfRjVmKVSIZI3Ez/jHw30NzX7rj3gdQXu+Wo9BK7S4LwSsl5/mCMVnvCuGWtPbFqxbFu2OSj/uepPuacVF02m8l0S50ZxKrBkkic4B7Vj/AvHVjV6p9NYS44QEteAHl4Mc5wp6HrWpKMWZ7lJGS63SJdtvauDcjqVYdwcGvmzifDDodZf0l4ny3lC2Moxm3ezjBgn/MJHOvpmtb/Gnwz5+mGqtj8ywPVH6rZ5z/AITn6TUM0LVksUqdGqNTwTeEFpNl3bBtbt3mPahH2ZnexG8LidxC/KN1DFZLaLanSbUE3LHrO0DcY5XMQcpIJzm1b5bvV48N0aXLmmZ12bmO9Ssq4Qbg6Lj0tG1hMTy5wMhpI2pPlWVsKdzXdly5E9RNu1yzG4sehJX9snd3wr8HHQ2Dcuj8+8BuHPy1GQn1zJ947VrL4Z6BL+suarUkeVplbUXJ5FpJE/eT9q2i3xT4d5QfzWLEf8IW33g/tONsziZisvUOT92KJxrlma0rz01wsisRtJAJHaRMfWu6uDMEGDBjocGD9iP5rEWHNal13xYv6bV3rGosI627jLKFlaAcfMSCY+lbVXUKXZAw3qASs5AaYMdjBz7GtI/HDgJt6pdUo9F8AMe1xBH91A/g1dgUXKpEZXWxecc4hwfi1pmNxdNqQPS9wbGkfpaJV1+5P0rVehtG4Gtu4Fq3LbznZJA9ElfmJGCe55iur8NQIjDUW5ZN21lfnJBQFVb1CM7tuCCJBFdLt8Jba0jBt5RncFwCFBItgECRLSSQcqsREtuhDTsmVt2csQ2mAxvt3D9SlwL3PJWU4A53DNe/B74YG2fqv1/9zULh2q2MQfkdSlwRMqYMgSJZSAwzG5Vmub9k2nH2ZW/cpyrfcdOnI5BpkjqjRbgy+ympdu/4GQmz6w45kQ3uO/1ry1OiDIUH1X29vpXa1r7ZWdwHsTBFQtXxkDFsT7nl9hWCMcje3Y97Ll6eMG5NU/3Mu+HXi7yyNJqTAmLTsflP/TaenY9OVbG1fELVoTdu20H9Tqv/AHNfO/rusSAWYAkwOQUSWMDAAyT0qbe4Uwlr160hkSC/mOZXcMWw3MQJOJIBIr0V4nzkqvbgzv4geLNHf07Wbf5zyCrAEBCP1AkZxIgd613p+IuggEEdjmK9gNKs5v3DtxhLQD59JG5yV5ZBBycCJPW7rLUnZp0AKwN73HKmI3rtZRzzDAj6ijipKmShklB3F0RNRqC7bmifbFe+n4ZcY4RgOZYq21V6uxjCjqa9rPG7yFWtsttlEApbtpI/q2KNx9zJqFe1TuFDuzBflDMTtntPKiVbIjKTk7Z68R1AcqFBCIoVQTJgSSewJYloHfrzMSua4rpw7IxBBBgjIIxBHWrLix23EvW5UXFF1ekNJVogAYuI3IAdBVXVjp232HSDutt5gMiNp2owgnn8hwCYU8gDQH0x4X4ous0dm9g+ZbG8dN0Q6x2mftFTeHcNtWF2WLaW1JkhQBJPU9Sfc1rH4C8WLJqNMx+UrcQezSGA+4U/c1tit0HqimY5qnRV8b8R6XSCdReS2TkKTLH6KMmsI4n8YNDDILN68rAg4VVYEQR6jP2IrJvFej4bbVtRrrVjOC7IC7kfpEDcTjpWPcH8OcE4kjNp7QBX5grXLbpPIld0QY5wRUZOV0miUVGraZpbR6xEvFgGWyxIKgjeLbHkGIPqA5GOYr01N+7Y1O43C7o0h9xO8ElpkGYYMSRP6jOZrI/iP4DPD2W5bYvp3MKT8yNE7W7zBIP+1Y08PY3knfaZUmRBtsGK+5IIInosDoKyNNOmaU01aJb8Qa0l+zpzNnV7ORJI2nd5XISQTtOBOCBBqst2mW8EPzK4BjOQQOlS+B3mUuQU2IvmsGAJJQwoU4ZSWYCVIIBJzEVJ8GaFtTxDToc7rqs89lO9ifsD/NRdJNnT6a4hrFs23u3TCW1LMfZcmtXfDHx7aa5qE1T7Lmo1HmIT8vrCoEnoRtUCa5+OXiPaiaK23qeLl2P2idqH6n1fYd60/d0zoqOQQHko3cqcwR1EgxzgqeRBOTDhThv3LJS3N3fFW9f0d/ScQsckm1dXMMCdwVv6TDCehisg1tqxxnhx2EbbglCedq4vKexBwe4PY1V6PUf/ACvA2B9V3ymU+920JDY/cVB+9a7+EXio6XUixcb8m+QpHRbhgK/3+U/UdqioNx25iL3/ABMYt6Z0e5pLylW3FQDPourgGAc7sr1w0iYANU4jBxHT/StrfHLw7suJrLYxchLsdHHyt9wI+w71rnjVufLvRAvJuPSXX0XDknmwLdBLEAAAVrhPXGyDVFaKnafWAqLd2SgkqQJZCZ+Wf0kxI+/OoFcg1M4WDcMBDMl60yqATLeW0HoEuQWYdQm6O5xPDeSg/wCs33W2P5h2x/hyesZgTQmgJ2r4vduLsLbbcAeWgCIduQSqwCZJMmck1BNcUoBSleun07OYRSx7AE+3T60B5Uqy/wDh3DAXWSzJIPmOAVK/uRZce3pzXVOGqT/9iyOfM3Mxn/p/agK+lSNbontEBwMiQQysGHKVZSQRIIweYI6VHoBUzhOq8u6rH5cq2JlHBRxAIn0seoqHXINAWmmW5Z1Xlo7o63PL3K20/Nt5qeR9q+qbawAD0ABP06zXyvxRgyae8phigttByGsbVB5AD0eXynvJJNbBtfFfdw67auqRqtmxHX5bm707z+1gvPvEiOVXYpqN2VZYOVUYj8QfEh12sdw35SEpaHQKMbs/uOf47Vc+DWbhvF7dtm/Luny56Mtz5D9Q+3+9Yfo+G79PfvSB5JTH7t52wM8xM/zWU8bb8Xw6zqVP5unhLhGD0E/ztb7muxV3Lvydfy7GwPjjxFU0K2sbr1xYHZU9Rb+do+9aQtWB5LucetFXDQcMSJ5AjGDznHWrHivFtRr7nmah58tAJOFRRA5fuY/ck/xU3r8gKBCiYwJJPVj1P/bpVeSWp2dhHSqLLSKRor7Bvmu2bbJ3EXH3fYoB/mrYfwW4OLSX+I3sW0RlQ+y+q4/9gB9/atZaDVhUuW2jbdABYiSpU7lI6xODzxOCalrptXbD20Z/KbDlLn5LiYlnB8srPUmKpnFyVFidHprOI/i9Zd1N8ekk3GUycCFS3jv6V6deXMRk4i1wX1ukubgDAno9vIOeQCb1AHcDlUa9qQE8pYI3bi2ZcgQMH9Ikxjqe8V14ehZzH7Lp+wtuT/YVNKjhtn4BawldXYJwCjqPdgysf7JWp+K2BbvXbY5JcdR/lYj/AErZHwCf/wD1akd7IP8ADj/esH4joze4hetggFr9zJ5KAzEsYzAAJxnFUx+8l5EnwjdOrujiXAGdssbG6f8A8lgz/dkz9TWjNTB0tk53C5eWZMbQLLKAOQ9TuZ6z7Cr3g3jHV6LTPplCG3dBK7xMeYBJQgwcdM86pdYm3SacEZa5ecHEFT5VsDvINpv5FdxQcbRxuyrpSlWnBSlKAUpSgFWWkvbNPd2mGdkQ4HyQzGDzElVkdarasdD67T2gRuLoyLB3O3qXaDyGG5HmYigLXw9/8bA/FfiA0ZiNk+231Vf6vhvBGSUvuh7gsx/hgag8O8W2lUWddo0um36N20K42+mHDfqHfBr0ueIOFA7k0DFv6jA/jcR/avHyxzPJdZF/zKLX1OGN8Ns22vPY3o1u5KreYbNsSy3JOUGIYdi3WCKisqtcYXUatL92xbTT2F9VtFWAg3egzAZmJgA86xY16sHJxTkqZ04pSlTBL0msKBl2qyt8ysAeUwQeakScgj3kSKkLZ07zFw2TBO11LrOPSrJJzJOVEAcyarKUBerwP041elAYAkeafqNw28xNWPCEOmc2Lro9jWIV322LLPqUMCQMq2D/AOKxGrDTkvYdets+YsDMNtR8gcsWzk4jHzGpRlpdnGrR7X7MaUjb67eoKucY3JCjuc27nsPac1NW+gu+e94PG65bZgfSPXbG+ZbAkKwxnJA51VNUWdOteq6hwpQMwUmSsmCe5HI8q8qUAqbwjUi3dRiYEw0yRsaVYEDJBUkEdZioVKAy/wAG8fHC9c7MpuW4a2dpElSZV16GYB5wQedVKajOpvlcXN6LKyN10yczEqm4yJIJXEZqLa4q67cW22iBvtW7mMAA71MgAACeQwIry1uua6wZ4wIAVVQASTAVAABLHlXKV2Dto+I3LQhG9MhihAZGI/cjgq30INeOqvl2ZmiWMmAFH0VVAAA5AAAAYArxpXQKUpQClKUApSlAK5rilAThxa9EFywhVh4eFSQqqWkqoBiBAqTquPs4AFrT2yDO63ZRT1ETHLPL2FVFKAl67iNy8ZuOWiSBgKswDtUQomBMDMVFNcVyBQHFcgVa29GEcJ5ZvX5jyxlVPQegkueRxAHLM4zHh/gnXskm6mlBABVPRIBkB/KA3Ed2JPvVGbqcWH7ySQNdAV1q+4+1205s3NQmpChgDuNwIWwdpb5WwJg9BPKKqtbp9hABkEKymIkMAe5yMg5OQatjJSSkuGCNVhwfUi3cG4kW2BS7HW22GEdwMjsQD0qvrmpAmbW09/PzWn6jB2nqGHI9iK68UsC3ddBO0MdssrHacrJXBMETH9qkcSPmJbvbYkC25HItbAAb6lNpPPMnrA44qxdLFwyZTyySV52fSAoGQBbNvnzJaD0AFbSlKAUpSgFKUoBSlKAUpSgFKUoBSlKAUpSgFcxUrT6EshuMwVASJJyxG30KBktDA5ge4q44Xdu3bnlaJFT0khYVmubVglmcGWIJMYUSYAxXJSUVb4BjpFAY5VZ6sIxdXtmzeB5AQhOJBU5Q84j05GFFVhFdBkCot2/aui6bC3cPcAY+TcAhgSSMHDTJgNmSDWfn4es4i9rr7rGQP/JNay0GqTy2s3t4RnVwy52FVdZ2GAZ3Ccg+gD6etrTrEDWIqlcqRqBH9LBbRWfoSPesXVdNlytPHPT5J/2C/wDFy6Swo0eiUO7MPNuTuJK/LbB5AzkgR059MZ400MtsOHWygtqREdXfaR8y+Y9wgnMEcuQ66p7SqBZLsSPW7ALM/pVQTA5gmTPtyqDNaMGL2UNNtvu3y2DilKVaCx4Snmb7OZdZTMDeksOZEkjeo5/NgE120qhtNeG2WtslwEAYRj5bbicxua2AB1JPTFfZuFWDKSrKQQQYIIyCCORrILNlTqFjaE1VtohdwVnBUqFAHqW6uAAMhSMRQGOmuK7OMmcV1oBSlKAUpSgFKUoBSlKAUpSgFKUoBSlKAtNErXdPctg/8Kbyj+EuRjsEOSICcjNZdp7O0WuJcOWSoC6jTiJWBDEDnDR0nnPeMBtXNpBHMVf8P1ly2/4jRHY+d9hZMAQTA/Xa691z+3cc3U4ZZI+7+T4afKf89gZX4gfScUsG7ZITV21nyzhmC5KR+r2IrBFUXLDYAuWcyJl7bQIPuhgz2YycAV34rxH8TdD27K27h+YWt3rP7gvQ/SvQA6VbgePNuobZSRNtZG7zYytyVjYcjMxgHnSYHhhpt12T3rwv5fIFNNcUpWoHNcUpQClKUAq04bqWKeWpIe23m2TPJljcBPUhQccygEGRFXXpYuFWDLzBkcjy9jg/SgJXGrSrfubI2E7lAYttW4A6qWOSQGAPuDUGr/xLYAXT3FcMr24UAj0hYO0AZCrv2STJKtyqgoBSlKAUpSgFKUoBSlKAUpSgFKUoBSlKAV6KxGRgjII6HGRSlAbD8b2VTSC4ihXd7W9wAGfct+dxGTPWeda7P+9KUB0pSlAKUpQClKUArstKUB2e6xABJIWQoJMLMkgdsma86UoBSlKAUpSgFKUoD//Z"/>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pic>
        <p:nvPicPr>
          <p:cNvPr id="2062"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8224" y="4221088"/>
            <a:ext cx="2124075" cy="2152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8 CuadroTexto"/>
          <p:cNvSpPr txBox="1"/>
          <p:nvPr/>
        </p:nvSpPr>
        <p:spPr>
          <a:xfrm>
            <a:off x="612775" y="3789040"/>
            <a:ext cx="5327377" cy="2523768"/>
          </a:xfrm>
          <a:prstGeom prst="rect">
            <a:avLst/>
          </a:prstGeom>
          <a:noFill/>
        </p:spPr>
        <p:txBody>
          <a:bodyPr wrap="square" rtlCol="0">
            <a:spAutoFit/>
          </a:bodyPr>
          <a:lstStyle/>
          <a:p>
            <a:r>
              <a:rPr lang="es-ES" sz="2000" dirty="0">
                <a:latin typeface="Batang" panose="02030600000101010101" pitchFamily="18" charset="-127"/>
                <a:ea typeface="Batang" panose="02030600000101010101" pitchFamily="18" charset="-127"/>
              </a:rPr>
              <a:t>E</a:t>
            </a:r>
            <a:r>
              <a:rPr lang="es-MX" sz="2000" dirty="0">
                <a:latin typeface="Batang" panose="02030600000101010101" pitchFamily="18" charset="-127"/>
                <a:ea typeface="Batang" panose="02030600000101010101" pitchFamily="18" charset="-127"/>
              </a:rPr>
              <a:t>l personal médico y de laboratorio y otros trabajadores de los servicios sanitarios, incluidos hospitales, clínicas, centros médicos, están expuestos a microorganismos como el virus del VIH, la hepatitis B, el herpes virus, la rubéola y la tuberculosis. </a:t>
            </a:r>
            <a:endParaRPr lang="es-CO" sz="2000" dirty="0">
              <a:latin typeface="Batang" panose="02030600000101010101" pitchFamily="18" charset="-127"/>
              <a:ea typeface="Batang" panose="02030600000101010101" pitchFamily="18" charset="-127"/>
            </a:endParaRPr>
          </a:p>
          <a:p>
            <a:endParaRPr lang="es-CO" dirty="0"/>
          </a:p>
        </p:txBody>
      </p:sp>
    </p:spTree>
    <p:extLst>
      <p:ext uri="{BB962C8B-B14F-4D97-AF65-F5344CB8AC3E}">
        <p14:creationId xmlns:p14="http://schemas.microsoft.com/office/powerpoint/2010/main" val="246271005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9552" y="908720"/>
            <a:ext cx="5544616" cy="2554545"/>
          </a:xfrm>
          <a:prstGeom prst="rect">
            <a:avLst/>
          </a:prstGeom>
        </p:spPr>
        <p:txBody>
          <a:bodyPr wrap="square">
            <a:spAutoFit/>
          </a:bodyPr>
          <a:lstStyle/>
          <a:p>
            <a:r>
              <a:rPr lang="es-ES" sz="2000" dirty="0" smtClean="0">
                <a:latin typeface="Batang" panose="02030600000101010101" pitchFamily="18" charset="-127"/>
                <a:ea typeface="Batang" panose="02030600000101010101" pitchFamily="18" charset="-127"/>
              </a:rPr>
              <a:t>E</a:t>
            </a:r>
            <a:r>
              <a:rPr lang="es-MX" sz="2000" dirty="0">
                <a:latin typeface="Batang" panose="02030600000101010101" pitchFamily="18" charset="-127"/>
                <a:ea typeface="Batang" panose="02030600000101010101" pitchFamily="18" charset="-127"/>
              </a:rPr>
              <a:t>l trabajo en el sector agrícola se asocia a la exposición a polvo orgánico, a microorganismos suspendidos en el aire y a sus toxinas, q	</a:t>
            </a:r>
            <a:r>
              <a:rPr lang="es-MX" sz="2000" dirty="0" err="1">
                <a:latin typeface="Batang" panose="02030600000101010101" pitchFamily="18" charset="-127"/>
                <a:ea typeface="Batang" panose="02030600000101010101" pitchFamily="18" charset="-127"/>
              </a:rPr>
              <a:t>ue</a:t>
            </a:r>
            <a:r>
              <a:rPr lang="es-MX" sz="2000" dirty="0">
                <a:latin typeface="Batang" panose="02030600000101010101" pitchFamily="18" charset="-127"/>
                <a:ea typeface="Batang" panose="02030600000101010101" pitchFamily="18" charset="-127"/>
              </a:rPr>
              <a:t> pueden producir enfermedades respiratorias como bronquitis crónica, asma, y neumonitis por hipersensibilidad. </a:t>
            </a:r>
            <a:r>
              <a:rPr lang="es-MX" sz="2000" i="1" dirty="0">
                <a:latin typeface="Batang" panose="02030600000101010101" pitchFamily="18" charset="-127"/>
                <a:ea typeface="Batang" panose="02030600000101010101" pitchFamily="18" charset="-127"/>
              </a:rPr>
              <a:t>Aspergillus </a:t>
            </a:r>
            <a:r>
              <a:rPr lang="es-MX" sz="2000" i="1" dirty="0" err="1">
                <a:latin typeface="Batang" panose="02030600000101010101" pitchFamily="18" charset="-127"/>
                <a:ea typeface="Batang" panose="02030600000101010101" pitchFamily="18" charset="-127"/>
              </a:rPr>
              <a:t>fumigatus</a:t>
            </a:r>
            <a:r>
              <a:rPr lang="es-MX" sz="2000" dirty="0">
                <a:latin typeface="Batang" panose="02030600000101010101" pitchFamily="18" charset="-127"/>
                <a:ea typeface="Batang" panose="02030600000101010101" pitchFamily="18" charset="-127"/>
              </a:rPr>
              <a:t> es el hongo predominante </a:t>
            </a:r>
            <a:r>
              <a:rPr lang="es-MX" sz="2000" dirty="0" smtClean="0">
                <a:latin typeface="Batang" panose="02030600000101010101" pitchFamily="18" charset="-127"/>
                <a:ea typeface="Batang" panose="02030600000101010101" pitchFamily="18" charset="-127"/>
              </a:rPr>
              <a:t> </a:t>
            </a:r>
            <a:endParaRPr lang="es-CO" sz="2000" dirty="0">
              <a:latin typeface="Batang" panose="02030600000101010101" pitchFamily="18" charset="-127"/>
              <a:ea typeface="Batang" panose="02030600000101010101" pitchFamily="18" charset="-127"/>
            </a:endParaRPr>
          </a:p>
        </p:txBody>
      </p:sp>
      <p:pic>
        <p:nvPicPr>
          <p:cNvPr id="4098" name="Picture 2" descr="https://encrypted-tbn0.gstatic.com/images?q=tbn:ANd9GcT2A3EswfCdiTn0MAizlkVGv6ByQ0d9n1DcwFpwN-Og5zG9KLyli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168" y="2395696"/>
            <a:ext cx="2209800" cy="2076450"/>
          </a:xfrm>
          <a:prstGeom prst="rect">
            <a:avLst/>
          </a:prstGeom>
          <a:noFill/>
          <a:extLst>
            <a:ext uri="{909E8E84-426E-40DD-AFC4-6F175D3DCCD1}">
              <a14:hiddenFill xmlns:a14="http://schemas.microsoft.com/office/drawing/2010/main">
                <a:solidFill>
                  <a:srgbClr val="FFFFFF"/>
                </a:solidFill>
              </a14:hiddenFill>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5911" y="4472146"/>
            <a:ext cx="2466975" cy="1847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14230645"/>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43608" y="2132856"/>
            <a:ext cx="5814392" cy="2215991"/>
          </a:xfrm>
          <a:prstGeom prst="rect">
            <a:avLst/>
          </a:prstGeom>
        </p:spPr>
        <p:txBody>
          <a:bodyPr wrap="square">
            <a:spAutoFit/>
          </a:bodyPr>
          <a:lstStyle/>
          <a:p>
            <a:endParaRPr lang="es-ES" dirty="0"/>
          </a:p>
          <a:p>
            <a:r>
              <a:rPr lang="es-ES" sz="2000" dirty="0" smtClean="0">
                <a:latin typeface="Batang" panose="02030600000101010101" pitchFamily="18" charset="-127"/>
                <a:ea typeface="Batang" panose="02030600000101010101" pitchFamily="18" charset="-127"/>
              </a:rPr>
              <a:t>E</a:t>
            </a:r>
            <a:r>
              <a:rPr lang="es-MX" sz="2000" dirty="0">
                <a:latin typeface="Batang" panose="02030600000101010101" pitchFamily="18" charset="-127"/>
                <a:ea typeface="Batang" panose="02030600000101010101" pitchFamily="18" charset="-127"/>
              </a:rPr>
              <a:t>l personal de los museos y bibliotecas está expuesto a mohos que generalmente contaminan los libros. Así, los síntomas habituales consisten en ataques febriles, tiritonas, náuseas y tos. </a:t>
            </a:r>
            <a:r>
              <a:rPr lang="es-MX" sz="2000" i="1" dirty="0">
                <a:latin typeface="Batang" panose="02030600000101010101" pitchFamily="18" charset="-127"/>
                <a:ea typeface="Batang" panose="02030600000101010101" pitchFamily="18" charset="-127"/>
              </a:rPr>
              <a:t>Aspergillus y </a:t>
            </a:r>
            <a:r>
              <a:rPr lang="es-MX" sz="2000" i="1" dirty="0" err="1">
                <a:latin typeface="Batang" panose="02030600000101010101" pitchFamily="18" charset="-127"/>
                <a:ea typeface="Batang" panose="02030600000101010101" pitchFamily="18" charset="-127"/>
              </a:rPr>
              <a:t>Pencillium</a:t>
            </a:r>
            <a:r>
              <a:rPr lang="es-MX" sz="2000" dirty="0">
                <a:latin typeface="Batang" panose="02030600000101010101" pitchFamily="18" charset="-127"/>
                <a:ea typeface="Batang" panose="02030600000101010101" pitchFamily="18" charset="-127"/>
              </a:rPr>
              <a:t> son los hongos predominantes.</a:t>
            </a:r>
            <a:endParaRPr lang="es-CO" sz="2000" dirty="0">
              <a:latin typeface="Batang" panose="02030600000101010101" pitchFamily="18" charset="-127"/>
              <a:ea typeface="Batang" panose="02030600000101010101" pitchFamily="18" charset="-127"/>
            </a:endParaRPr>
          </a:p>
        </p:txBody>
      </p:sp>
      <p:pic>
        <p:nvPicPr>
          <p:cNvPr id="512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0249" y="523131"/>
            <a:ext cx="2838450" cy="1609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6216" y="4492171"/>
            <a:ext cx="2247900" cy="2038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7"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0249" y="4620758"/>
            <a:ext cx="2571750" cy="1781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98102789"/>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55576" y="1196753"/>
            <a:ext cx="7200800" cy="4401205"/>
          </a:xfrm>
          <a:prstGeom prst="rect">
            <a:avLst/>
          </a:prstGeom>
        </p:spPr>
        <p:txBody>
          <a:bodyPr wrap="square">
            <a:spAutoFit/>
          </a:bodyPr>
          <a:lstStyle/>
          <a:p>
            <a:pPr algn="ctr"/>
            <a:r>
              <a:rPr lang="es-MX" sz="3200" dirty="0">
                <a:latin typeface="AR CHRISTY" panose="02000000000000000000" pitchFamily="2" charset="0"/>
              </a:rPr>
              <a:t>Vías de trasmisión </a:t>
            </a:r>
            <a:endParaRPr lang="es-MX" sz="3200" dirty="0" smtClean="0">
              <a:latin typeface="AR CHRISTY" panose="02000000000000000000" pitchFamily="2" charset="0"/>
            </a:endParaRPr>
          </a:p>
          <a:p>
            <a:pPr algn="ctr"/>
            <a:endParaRPr lang="es-CO" sz="3200" dirty="0">
              <a:latin typeface="AR CHRISTY" panose="02000000000000000000" pitchFamily="2" charset="0"/>
            </a:endParaRPr>
          </a:p>
          <a:p>
            <a:pPr algn="ctr"/>
            <a:r>
              <a:rPr lang="es-MX" sz="2400" dirty="0">
                <a:latin typeface="Batang" panose="02030600000101010101" pitchFamily="18" charset="-127"/>
                <a:ea typeface="Batang" panose="02030600000101010101" pitchFamily="18" charset="-127"/>
              </a:rPr>
              <a:t>La vía de transmisión viene  a ser el medio en el cual se van a encontrar los microorganismos, fundamentalmente son</a:t>
            </a:r>
            <a:r>
              <a:rPr lang="es-MX" sz="2400" dirty="0" smtClean="0">
                <a:latin typeface="Batang" panose="02030600000101010101" pitchFamily="18" charset="-127"/>
                <a:ea typeface="Batang" panose="02030600000101010101" pitchFamily="18" charset="-127"/>
              </a:rPr>
              <a:t>:</a:t>
            </a:r>
          </a:p>
          <a:p>
            <a:pPr algn="ctr"/>
            <a:endParaRPr lang="es-CO" sz="2400" dirty="0">
              <a:latin typeface="Batang" panose="02030600000101010101" pitchFamily="18" charset="-127"/>
              <a:ea typeface="Batang" panose="02030600000101010101" pitchFamily="18" charset="-127"/>
            </a:endParaRPr>
          </a:p>
          <a:p>
            <a:pPr marL="285750" lvl="0" indent="-285750">
              <a:buFont typeface="Wingdings" panose="05000000000000000000" pitchFamily="2" charset="2"/>
              <a:buChar char="ü"/>
            </a:pPr>
            <a:r>
              <a:rPr lang="es-MX" sz="2400" dirty="0" smtClean="0">
                <a:latin typeface="Batang" panose="02030600000101010101" pitchFamily="18" charset="-127"/>
                <a:ea typeface="Batang" panose="02030600000101010101" pitchFamily="18" charset="-127"/>
              </a:rPr>
              <a:t> El agua</a:t>
            </a:r>
          </a:p>
          <a:p>
            <a:pPr marL="285750" lvl="0" indent="-285750">
              <a:buFont typeface="Wingdings" panose="05000000000000000000" pitchFamily="2" charset="2"/>
              <a:buChar char="ü"/>
            </a:pPr>
            <a:r>
              <a:rPr lang="es-MX" sz="2400" dirty="0" smtClean="0">
                <a:latin typeface="Batang" panose="02030600000101010101" pitchFamily="18" charset="-127"/>
                <a:ea typeface="Batang" panose="02030600000101010101" pitchFamily="18" charset="-127"/>
              </a:rPr>
              <a:t>El aire,</a:t>
            </a:r>
            <a:endParaRPr lang="es-CO" sz="2400" dirty="0">
              <a:latin typeface="Batang" panose="02030600000101010101" pitchFamily="18" charset="-127"/>
              <a:ea typeface="Batang" panose="02030600000101010101" pitchFamily="18" charset="-127"/>
            </a:endParaRPr>
          </a:p>
          <a:p>
            <a:pPr marL="285750" lvl="0" indent="-285750">
              <a:buFont typeface="Wingdings" panose="05000000000000000000" pitchFamily="2" charset="2"/>
              <a:buChar char="ü"/>
            </a:pPr>
            <a:r>
              <a:rPr lang="es-MX" sz="2400" dirty="0" smtClean="0">
                <a:latin typeface="Batang" panose="02030600000101010101" pitchFamily="18" charset="-127"/>
                <a:ea typeface="Batang" panose="02030600000101010101" pitchFamily="18" charset="-127"/>
              </a:rPr>
              <a:t>El suelo,</a:t>
            </a:r>
            <a:endParaRPr lang="es-CO" sz="2400" dirty="0">
              <a:latin typeface="Batang" panose="02030600000101010101" pitchFamily="18" charset="-127"/>
              <a:ea typeface="Batang" panose="02030600000101010101" pitchFamily="18" charset="-127"/>
            </a:endParaRPr>
          </a:p>
          <a:p>
            <a:pPr marL="285750" lvl="0" indent="-285750">
              <a:buFont typeface="Wingdings" panose="05000000000000000000" pitchFamily="2" charset="2"/>
              <a:buChar char="ü"/>
            </a:pPr>
            <a:r>
              <a:rPr lang="es-MX" sz="2400" dirty="0" smtClean="0">
                <a:latin typeface="Batang" panose="02030600000101010101" pitchFamily="18" charset="-127"/>
                <a:ea typeface="Batang" panose="02030600000101010101" pitchFamily="18" charset="-127"/>
              </a:rPr>
              <a:t>Los </a:t>
            </a:r>
            <a:r>
              <a:rPr lang="es-MX" sz="2400" dirty="0">
                <a:latin typeface="Batang" panose="02030600000101010101" pitchFamily="18" charset="-127"/>
                <a:ea typeface="Batang" panose="02030600000101010101" pitchFamily="18" charset="-127"/>
              </a:rPr>
              <a:t>animales, </a:t>
            </a:r>
            <a:endParaRPr lang="es-MX" sz="2400" dirty="0">
              <a:latin typeface="Batang" panose="02030600000101010101" pitchFamily="18" charset="-127"/>
              <a:ea typeface="Batang" panose="02030600000101010101" pitchFamily="18" charset="-127"/>
            </a:endParaRPr>
          </a:p>
          <a:p>
            <a:pPr marL="285750" lvl="0" indent="-285750">
              <a:buFont typeface="Wingdings" panose="05000000000000000000" pitchFamily="2" charset="2"/>
              <a:buChar char="ü"/>
            </a:pPr>
            <a:r>
              <a:rPr lang="es-MX" sz="2400" dirty="0" smtClean="0">
                <a:latin typeface="Batang" panose="02030600000101010101" pitchFamily="18" charset="-127"/>
                <a:ea typeface="Batang" panose="02030600000101010101" pitchFamily="18" charset="-127"/>
              </a:rPr>
              <a:t>Las </a:t>
            </a:r>
            <a:r>
              <a:rPr lang="es-MX" sz="2400" dirty="0">
                <a:latin typeface="Batang" panose="02030600000101010101" pitchFamily="18" charset="-127"/>
                <a:ea typeface="Batang" panose="02030600000101010101" pitchFamily="18" charset="-127"/>
              </a:rPr>
              <a:t>materias primas.</a:t>
            </a:r>
            <a:endParaRPr lang="es-CO" sz="2400" dirty="0">
              <a:latin typeface="Batang" panose="02030600000101010101" pitchFamily="18" charset="-127"/>
              <a:ea typeface="Batang" panose="02030600000101010101" pitchFamily="18" charset="-127"/>
            </a:endParaRPr>
          </a:p>
        </p:txBody>
      </p:sp>
    </p:spTree>
    <p:extLst>
      <p:ext uri="{BB962C8B-B14F-4D97-AF65-F5344CB8AC3E}">
        <p14:creationId xmlns:p14="http://schemas.microsoft.com/office/powerpoint/2010/main" val="746327828"/>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O" dirty="0"/>
          </a:p>
        </p:txBody>
      </p:sp>
      <p:pic>
        <p:nvPicPr>
          <p:cNvPr id="4" name="3 Marcador de contenido" descr="C:\Users\Aleida Salazar\Desktop\hon.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p:spPr>
      </p:pic>
    </p:spTree>
    <p:extLst>
      <p:ext uri="{BB962C8B-B14F-4D97-AF65-F5344CB8AC3E}">
        <p14:creationId xmlns:p14="http://schemas.microsoft.com/office/powerpoint/2010/main" val="1151611275"/>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30514" y="620688"/>
            <a:ext cx="7357910" cy="4893647"/>
          </a:xfrm>
          <a:prstGeom prst="rect">
            <a:avLst/>
          </a:prstGeom>
        </p:spPr>
        <p:txBody>
          <a:bodyPr wrap="square">
            <a:spAutoFit/>
          </a:bodyPr>
          <a:lstStyle/>
          <a:p>
            <a:pPr algn="ctr"/>
            <a:r>
              <a:rPr lang="es-ES" sz="3600" dirty="0" smtClean="0">
                <a:latin typeface="AR CHRISTY" panose="02000000000000000000" pitchFamily="2" charset="0"/>
              </a:rPr>
              <a:t>PREVENCIÓN</a:t>
            </a:r>
          </a:p>
          <a:p>
            <a:endParaRPr lang="es-ES" dirty="0"/>
          </a:p>
          <a:p>
            <a:endParaRPr lang="es-ES" dirty="0" smtClean="0"/>
          </a:p>
          <a:p>
            <a:endParaRPr lang="es-ES" dirty="0"/>
          </a:p>
          <a:p>
            <a:pPr marL="285750" indent="-285750">
              <a:buFont typeface="Wingdings" panose="05000000000000000000" pitchFamily="2" charset="2"/>
              <a:buChar char="ü"/>
            </a:pPr>
            <a:r>
              <a:rPr lang="es-ES" sz="2400" dirty="0" smtClean="0">
                <a:latin typeface="Batang" panose="02030600000101010101" pitchFamily="18" charset="-127"/>
                <a:ea typeface="Batang" panose="02030600000101010101" pitchFamily="18" charset="-127"/>
              </a:rPr>
              <a:t>Estrategias </a:t>
            </a:r>
            <a:r>
              <a:rPr lang="es-ES" sz="2400" dirty="0">
                <a:latin typeface="Batang" panose="02030600000101010101" pitchFamily="18" charset="-127"/>
                <a:ea typeface="Batang" panose="02030600000101010101" pitchFamily="18" charset="-127"/>
              </a:rPr>
              <a:t>para el control de </a:t>
            </a:r>
            <a:r>
              <a:rPr lang="es-ES" sz="2400" dirty="0" smtClean="0">
                <a:latin typeface="Batang" panose="02030600000101010101" pitchFamily="18" charset="-127"/>
                <a:ea typeface="Batang" panose="02030600000101010101" pitchFamily="18" charset="-127"/>
              </a:rPr>
              <a:t>infecciones</a:t>
            </a:r>
          </a:p>
          <a:p>
            <a:endParaRPr lang="es-CO" sz="2400" dirty="0">
              <a:latin typeface="Batang" panose="02030600000101010101" pitchFamily="18" charset="-127"/>
              <a:ea typeface="Batang" panose="02030600000101010101" pitchFamily="18" charset="-127"/>
            </a:endParaRPr>
          </a:p>
          <a:p>
            <a:pPr marL="285750" lvl="0" indent="-285750">
              <a:buFont typeface="Wingdings" panose="05000000000000000000" pitchFamily="2" charset="2"/>
              <a:buChar char="ü"/>
            </a:pPr>
            <a:r>
              <a:rPr lang="es-ES" sz="2400" dirty="0">
                <a:latin typeface="Batang" panose="02030600000101010101" pitchFamily="18" charset="-127"/>
                <a:ea typeface="Batang" panose="02030600000101010101" pitchFamily="18" charset="-127"/>
              </a:rPr>
              <a:t>Medidas de control administrativas </a:t>
            </a:r>
            <a:endParaRPr lang="es-ES" sz="2400" dirty="0" smtClean="0">
              <a:latin typeface="Batang" panose="02030600000101010101" pitchFamily="18" charset="-127"/>
              <a:ea typeface="Batang" panose="02030600000101010101" pitchFamily="18" charset="-127"/>
            </a:endParaRPr>
          </a:p>
          <a:p>
            <a:pPr marL="285750" lvl="0" indent="-285750">
              <a:buFont typeface="Wingdings" panose="05000000000000000000" pitchFamily="2" charset="2"/>
              <a:buChar char="ü"/>
            </a:pPr>
            <a:endParaRPr lang="es-CO" sz="2400" dirty="0">
              <a:latin typeface="Batang" panose="02030600000101010101" pitchFamily="18" charset="-127"/>
              <a:ea typeface="Batang" panose="02030600000101010101" pitchFamily="18" charset="-127"/>
            </a:endParaRPr>
          </a:p>
          <a:p>
            <a:pPr marL="285750" lvl="0" indent="-285750">
              <a:buFont typeface="Wingdings" panose="05000000000000000000" pitchFamily="2" charset="2"/>
              <a:buChar char="ü"/>
            </a:pPr>
            <a:r>
              <a:rPr lang="es-ES" sz="2400" dirty="0">
                <a:latin typeface="Batang" panose="02030600000101010101" pitchFamily="18" charset="-127"/>
                <a:ea typeface="Batang" panose="02030600000101010101" pitchFamily="18" charset="-127"/>
              </a:rPr>
              <a:t>Medidas de Control </a:t>
            </a:r>
            <a:r>
              <a:rPr lang="es-ES" sz="2400" dirty="0" smtClean="0">
                <a:latin typeface="Batang" panose="02030600000101010101" pitchFamily="18" charset="-127"/>
                <a:ea typeface="Batang" panose="02030600000101010101" pitchFamily="18" charset="-127"/>
              </a:rPr>
              <a:t>ambientales</a:t>
            </a:r>
          </a:p>
          <a:p>
            <a:pPr lvl="0"/>
            <a:endParaRPr lang="es-CO" sz="2400" dirty="0">
              <a:latin typeface="Batang" panose="02030600000101010101" pitchFamily="18" charset="-127"/>
              <a:ea typeface="Batang" panose="02030600000101010101" pitchFamily="18" charset="-127"/>
            </a:endParaRPr>
          </a:p>
          <a:p>
            <a:pPr marL="285750" lvl="0" indent="-285750">
              <a:buFont typeface="Wingdings" panose="05000000000000000000" pitchFamily="2" charset="2"/>
              <a:buChar char="ü"/>
            </a:pPr>
            <a:r>
              <a:rPr lang="es-ES" sz="2400" dirty="0">
                <a:latin typeface="Batang" panose="02030600000101010101" pitchFamily="18" charset="-127"/>
                <a:ea typeface="Batang" panose="02030600000101010101" pitchFamily="18" charset="-127"/>
              </a:rPr>
              <a:t>Protección </a:t>
            </a:r>
            <a:r>
              <a:rPr lang="es-ES" sz="2400" dirty="0" smtClean="0">
                <a:latin typeface="Batang" panose="02030600000101010101" pitchFamily="18" charset="-127"/>
                <a:ea typeface="Batang" panose="02030600000101010101" pitchFamily="18" charset="-127"/>
              </a:rPr>
              <a:t>Personal</a:t>
            </a:r>
          </a:p>
          <a:p>
            <a:pPr lvl="0"/>
            <a:endParaRPr lang="es-ES" dirty="0"/>
          </a:p>
          <a:p>
            <a:r>
              <a:rPr lang="es-ES" dirty="0" smtClean="0"/>
              <a:t>.</a:t>
            </a:r>
            <a:endParaRPr lang="es-CO" dirty="0"/>
          </a:p>
          <a:p>
            <a:pPr lvl="0"/>
            <a:endParaRPr lang="es-CO" dirty="0"/>
          </a:p>
        </p:txBody>
      </p:sp>
    </p:spTree>
    <p:extLst>
      <p:ext uri="{BB962C8B-B14F-4D97-AF65-F5344CB8AC3E}">
        <p14:creationId xmlns:p14="http://schemas.microsoft.com/office/powerpoint/2010/main" val="2895082549"/>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081651" y="1196752"/>
            <a:ext cx="7128792" cy="4062651"/>
          </a:xfrm>
          <a:prstGeom prst="rect">
            <a:avLst/>
          </a:prstGeom>
          <a:noFill/>
        </p:spPr>
        <p:txBody>
          <a:bodyPr wrap="square" rtlCol="0">
            <a:spAutoFit/>
          </a:bodyPr>
          <a:lstStyle/>
          <a:p>
            <a:r>
              <a:rPr lang="es-ES" sz="2400" b="1" dirty="0">
                <a:latin typeface="AR CHRISTY" panose="02000000000000000000" pitchFamily="2" charset="0"/>
              </a:rPr>
              <a:t>Existen cinco tácticas principales que reducen el riesgo de exposición a agentes patógenos o riesgos biológicos  en su trabajo</a:t>
            </a:r>
            <a:r>
              <a:rPr lang="es-ES" sz="2400" b="1" dirty="0" smtClean="0">
                <a:latin typeface="AR CHRISTY" panose="02000000000000000000" pitchFamily="2" charset="0"/>
              </a:rPr>
              <a:t>:</a:t>
            </a:r>
          </a:p>
          <a:p>
            <a:endParaRPr lang="es-CO" sz="2400" dirty="0" smtClean="0">
              <a:latin typeface="AR CHRISTY" panose="02000000000000000000" pitchFamily="2" charset="0"/>
            </a:endParaRPr>
          </a:p>
          <a:p>
            <a:r>
              <a:rPr lang="es-ES" dirty="0" smtClean="0">
                <a:latin typeface="Batang" panose="02030600000101010101" pitchFamily="18" charset="-127"/>
                <a:ea typeface="Batang" panose="02030600000101010101" pitchFamily="18" charset="-127"/>
              </a:rPr>
              <a:t>Controles </a:t>
            </a:r>
            <a:r>
              <a:rPr lang="es-ES" dirty="0">
                <a:latin typeface="Batang" panose="02030600000101010101" pitchFamily="18" charset="-127"/>
                <a:ea typeface="Batang" panose="02030600000101010101" pitchFamily="18" charset="-127"/>
              </a:rPr>
              <a:t>de </a:t>
            </a:r>
            <a:r>
              <a:rPr lang="es-ES" dirty="0" smtClean="0">
                <a:latin typeface="Batang" panose="02030600000101010101" pitchFamily="18" charset="-127"/>
                <a:ea typeface="Batang" panose="02030600000101010101" pitchFamily="18" charset="-127"/>
              </a:rPr>
              <a:t>ingeniería</a:t>
            </a:r>
          </a:p>
          <a:p>
            <a:r>
              <a:rPr lang="es-ES" dirty="0">
                <a:latin typeface="Batang" panose="02030600000101010101" pitchFamily="18" charset="-127"/>
                <a:ea typeface="Batang" panose="02030600000101010101" pitchFamily="18" charset="-127"/>
              </a:rPr>
              <a:t/>
            </a:r>
            <a:br>
              <a:rPr lang="es-ES" dirty="0">
                <a:latin typeface="Batang" panose="02030600000101010101" pitchFamily="18" charset="-127"/>
                <a:ea typeface="Batang" panose="02030600000101010101" pitchFamily="18" charset="-127"/>
              </a:rPr>
            </a:br>
            <a:r>
              <a:rPr lang="es-ES" dirty="0" smtClean="0">
                <a:latin typeface="Batang" panose="02030600000101010101" pitchFamily="18" charset="-127"/>
                <a:ea typeface="Batang" panose="02030600000101010101" pitchFamily="18" charset="-127"/>
              </a:rPr>
              <a:t>Practicas </a:t>
            </a:r>
            <a:r>
              <a:rPr lang="es-ES" dirty="0">
                <a:latin typeface="Batang" panose="02030600000101010101" pitchFamily="18" charset="-127"/>
                <a:ea typeface="Batang" panose="02030600000101010101" pitchFamily="18" charset="-127"/>
              </a:rPr>
              <a:t>en el </a:t>
            </a:r>
            <a:r>
              <a:rPr lang="es-ES" dirty="0" smtClean="0">
                <a:latin typeface="Batang" panose="02030600000101010101" pitchFamily="18" charset="-127"/>
                <a:ea typeface="Batang" panose="02030600000101010101" pitchFamily="18" charset="-127"/>
              </a:rPr>
              <a:t>trabajo</a:t>
            </a:r>
          </a:p>
          <a:p>
            <a:r>
              <a:rPr lang="es-ES" dirty="0">
                <a:latin typeface="Batang" panose="02030600000101010101" pitchFamily="18" charset="-127"/>
                <a:ea typeface="Batang" panose="02030600000101010101" pitchFamily="18" charset="-127"/>
              </a:rPr>
              <a:t/>
            </a:r>
            <a:br>
              <a:rPr lang="es-ES" dirty="0">
                <a:latin typeface="Batang" panose="02030600000101010101" pitchFamily="18" charset="-127"/>
                <a:ea typeface="Batang" panose="02030600000101010101" pitchFamily="18" charset="-127"/>
              </a:rPr>
            </a:br>
            <a:r>
              <a:rPr lang="es-ES" dirty="0" smtClean="0">
                <a:latin typeface="Batang" panose="02030600000101010101" pitchFamily="18" charset="-127"/>
                <a:ea typeface="Batang" panose="02030600000101010101" pitchFamily="18" charset="-127"/>
              </a:rPr>
              <a:t>Equipo </a:t>
            </a:r>
            <a:r>
              <a:rPr lang="es-ES" dirty="0">
                <a:latin typeface="Batang" panose="02030600000101010101" pitchFamily="18" charset="-127"/>
                <a:ea typeface="Batang" panose="02030600000101010101" pitchFamily="18" charset="-127"/>
              </a:rPr>
              <a:t>protector </a:t>
            </a:r>
            <a:r>
              <a:rPr lang="es-ES" dirty="0" smtClean="0">
                <a:latin typeface="Batang" panose="02030600000101010101" pitchFamily="18" charset="-127"/>
                <a:ea typeface="Batang" panose="02030600000101010101" pitchFamily="18" charset="-127"/>
              </a:rPr>
              <a:t>personal</a:t>
            </a:r>
          </a:p>
          <a:p>
            <a:r>
              <a:rPr lang="es-ES" dirty="0">
                <a:latin typeface="Batang" panose="02030600000101010101" pitchFamily="18" charset="-127"/>
                <a:ea typeface="Batang" panose="02030600000101010101" pitchFamily="18" charset="-127"/>
              </a:rPr>
              <a:t/>
            </a:r>
            <a:br>
              <a:rPr lang="es-ES" dirty="0">
                <a:latin typeface="Batang" panose="02030600000101010101" pitchFamily="18" charset="-127"/>
                <a:ea typeface="Batang" panose="02030600000101010101" pitchFamily="18" charset="-127"/>
              </a:rPr>
            </a:br>
            <a:r>
              <a:rPr lang="es-ES" dirty="0" smtClean="0">
                <a:latin typeface="Batang" panose="02030600000101010101" pitchFamily="18" charset="-127"/>
                <a:ea typeface="Batang" panose="02030600000101010101" pitchFamily="18" charset="-127"/>
              </a:rPr>
              <a:t>Reducción </a:t>
            </a:r>
            <a:r>
              <a:rPr lang="es-ES" dirty="0">
                <a:latin typeface="Batang" panose="02030600000101010101" pitchFamily="18" charset="-127"/>
                <a:ea typeface="Batang" panose="02030600000101010101" pitchFamily="18" charset="-127"/>
              </a:rPr>
              <a:t>en la fuente</a:t>
            </a:r>
            <a:r>
              <a:rPr lang="es-ES" dirty="0" smtClean="0">
                <a:latin typeface="Batang" panose="02030600000101010101" pitchFamily="18" charset="-127"/>
                <a:ea typeface="Batang" panose="02030600000101010101" pitchFamily="18" charset="-127"/>
              </a:rPr>
              <a:t>.</a:t>
            </a:r>
          </a:p>
          <a:p>
            <a:r>
              <a:rPr lang="es-ES" dirty="0">
                <a:latin typeface="Batang" panose="02030600000101010101" pitchFamily="18" charset="-127"/>
                <a:ea typeface="Batang" panose="02030600000101010101" pitchFamily="18" charset="-127"/>
              </a:rPr>
              <a:t/>
            </a:r>
            <a:br>
              <a:rPr lang="es-ES" dirty="0">
                <a:latin typeface="Batang" panose="02030600000101010101" pitchFamily="18" charset="-127"/>
                <a:ea typeface="Batang" panose="02030600000101010101" pitchFamily="18" charset="-127"/>
              </a:rPr>
            </a:br>
            <a:r>
              <a:rPr lang="es-ES" dirty="0" smtClean="0">
                <a:latin typeface="Batang" panose="02030600000101010101" pitchFamily="18" charset="-127"/>
                <a:ea typeface="Batang" panose="02030600000101010101" pitchFamily="18" charset="-127"/>
              </a:rPr>
              <a:t>Programa </a:t>
            </a:r>
            <a:r>
              <a:rPr lang="es-ES" dirty="0">
                <a:latin typeface="Batang" panose="02030600000101010101" pitchFamily="18" charset="-127"/>
                <a:ea typeface="Batang" panose="02030600000101010101" pitchFamily="18" charset="-127"/>
              </a:rPr>
              <a:t>de inmunizaciones o esquema de vacunación</a:t>
            </a:r>
            <a:endParaRPr lang="es-CO" dirty="0">
              <a:latin typeface="Batang" panose="02030600000101010101" pitchFamily="18" charset="-127"/>
              <a:ea typeface="Batang" panose="02030600000101010101" pitchFamily="18" charset="-127"/>
            </a:endParaRPr>
          </a:p>
        </p:txBody>
      </p:sp>
    </p:spTree>
    <p:extLst>
      <p:ext uri="{BB962C8B-B14F-4D97-AF65-F5344CB8AC3E}">
        <p14:creationId xmlns:p14="http://schemas.microsoft.com/office/powerpoint/2010/main" val="2934139488"/>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443693" y="952065"/>
            <a:ext cx="5832648" cy="584775"/>
          </a:xfrm>
          <a:prstGeom prst="rect">
            <a:avLst/>
          </a:prstGeom>
        </p:spPr>
        <p:txBody>
          <a:bodyPr wrap="square">
            <a:spAutoFit/>
          </a:bodyPr>
          <a:lstStyle/>
          <a:p>
            <a:pPr algn="ctr"/>
            <a:r>
              <a:rPr lang="es-ES" sz="3200" b="1" dirty="0" smtClean="0">
                <a:latin typeface="AR CHRISTY" panose="02000000000000000000" pitchFamily="2" charset="0"/>
              </a:rPr>
              <a:t>Equipo </a:t>
            </a:r>
            <a:r>
              <a:rPr lang="es-ES" sz="3200" b="1" dirty="0">
                <a:latin typeface="AR CHRISTY" panose="02000000000000000000" pitchFamily="2" charset="0"/>
              </a:rPr>
              <a:t>de protección personal</a:t>
            </a:r>
            <a:endParaRPr lang="es-CO" sz="3200" dirty="0">
              <a:latin typeface="AR CHRISTY" panose="02000000000000000000" pitchFamily="2" charset="0"/>
            </a:endParaRP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5" y="3717032"/>
            <a:ext cx="1884363" cy="2030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1638" y="3497960"/>
            <a:ext cx="1819275" cy="1847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2 Rectángulo"/>
          <p:cNvSpPr/>
          <p:nvPr/>
        </p:nvSpPr>
        <p:spPr>
          <a:xfrm>
            <a:off x="1475654" y="1674674"/>
            <a:ext cx="6264697" cy="1200329"/>
          </a:xfrm>
          <a:prstGeom prst="rect">
            <a:avLst/>
          </a:prstGeom>
        </p:spPr>
        <p:txBody>
          <a:bodyPr wrap="square">
            <a:spAutoFit/>
          </a:bodyPr>
          <a:lstStyle/>
          <a:p>
            <a:pPr algn="just"/>
            <a:r>
              <a:rPr lang="es-ES_tradnl" dirty="0"/>
              <a:t>Usar en forma rutinaria los elementos necesarios para proteger la piel, mucosas, ojos, boca y manos, como guantes, tapabocas, </a:t>
            </a:r>
            <a:r>
              <a:rPr lang="es-ES_tradnl" dirty="0" err="1" smtClean="0"/>
              <a:t>monogafas</a:t>
            </a:r>
            <a:r>
              <a:rPr lang="es-ES_tradnl" dirty="0" smtClean="0"/>
              <a:t>, </a:t>
            </a:r>
            <a:r>
              <a:rPr lang="es-ES_tradnl" dirty="0"/>
              <a:t>batas, delantales impermeables y otros necesarios.</a:t>
            </a:r>
            <a:endParaRPr lang="es-CO" dirty="0"/>
          </a:p>
        </p:txBody>
      </p:sp>
    </p:spTree>
    <p:extLst>
      <p:ext uri="{BB962C8B-B14F-4D97-AF65-F5344CB8AC3E}">
        <p14:creationId xmlns:p14="http://schemas.microsoft.com/office/powerpoint/2010/main" val="1242786638"/>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Imagen" descr="C:\Users\Aleida Salazar\Desktop\higi.jpg"/>
          <p:cNvPicPr/>
          <p:nvPr/>
        </p:nvPicPr>
        <p:blipFill>
          <a:blip r:embed="rId2">
            <a:extLst>
              <a:ext uri="{28A0092B-C50C-407E-A947-70E740481C1C}">
                <a14:useLocalDpi xmlns:a14="http://schemas.microsoft.com/office/drawing/2010/main" val="0"/>
              </a:ext>
            </a:extLst>
          </a:blip>
          <a:srcRect/>
          <a:stretch>
            <a:fillRect/>
          </a:stretch>
        </p:blipFill>
        <p:spPr bwMode="auto">
          <a:xfrm>
            <a:off x="755576" y="802905"/>
            <a:ext cx="7704856" cy="5661248"/>
          </a:xfrm>
          <a:prstGeom prst="rect">
            <a:avLst/>
          </a:prstGeom>
          <a:noFill/>
          <a:ln>
            <a:noFill/>
          </a:ln>
        </p:spPr>
      </p:pic>
    </p:spTree>
    <p:extLst>
      <p:ext uri="{BB962C8B-B14F-4D97-AF65-F5344CB8AC3E}">
        <p14:creationId xmlns:p14="http://schemas.microsoft.com/office/powerpoint/2010/main" val="3279984612"/>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4"/>
          <p:cNvGrpSpPr/>
          <p:nvPr/>
        </p:nvGrpSpPr>
        <p:grpSpPr bwMode="auto">
          <a:xfrm>
            <a:off x="4516843" y="3555680"/>
            <a:ext cx="1044575" cy="1066800"/>
            <a:chOff x="0" y="0"/>
            <a:chExt cx="778" cy="912"/>
          </a:xfrm>
        </p:grpSpPr>
        <p:sp>
          <p:nvSpPr>
            <p:cNvPr id="3" name="Freeform 45"/>
            <p:cNvSpPr>
              <a:spLocks/>
            </p:cNvSpPr>
            <p:nvPr/>
          </p:nvSpPr>
          <p:spPr bwMode="auto">
            <a:xfrm>
              <a:off x="318" y="44"/>
              <a:ext cx="238" cy="219"/>
            </a:xfrm>
            <a:custGeom>
              <a:avLst/>
              <a:gdLst>
                <a:gd name="T0" fmla="*/ 238 w 238"/>
                <a:gd name="T1" fmla="*/ 4 h 219"/>
                <a:gd name="T2" fmla="*/ 141 w 238"/>
                <a:gd name="T3" fmla="*/ 79 h 219"/>
                <a:gd name="T4" fmla="*/ 143 w 238"/>
                <a:gd name="T5" fmla="*/ 195 h 219"/>
                <a:gd name="T6" fmla="*/ 120 w 238"/>
                <a:gd name="T7" fmla="*/ 219 h 219"/>
                <a:gd name="T8" fmla="*/ 0 w 238"/>
                <a:gd name="T9" fmla="*/ 214 h 219"/>
                <a:gd name="T10" fmla="*/ 0 w 238"/>
                <a:gd name="T11" fmla="*/ 181 h 219"/>
                <a:gd name="T12" fmla="*/ 87 w 238"/>
                <a:gd name="T13" fmla="*/ 189 h 219"/>
                <a:gd name="T14" fmla="*/ 33 w 238"/>
                <a:gd name="T15" fmla="*/ 156 h 219"/>
                <a:gd name="T16" fmla="*/ 103 w 238"/>
                <a:gd name="T17" fmla="*/ 158 h 219"/>
                <a:gd name="T18" fmla="*/ 66 w 238"/>
                <a:gd name="T19" fmla="*/ 70 h 219"/>
                <a:gd name="T20" fmla="*/ 137 w 238"/>
                <a:gd name="T21" fmla="*/ 30 h 219"/>
                <a:gd name="T22" fmla="*/ 196 w 238"/>
                <a:gd name="T23" fmla="*/ 0 h 219"/>
                <a:gd name="T24" fmla="*/ 238 w 238"/>
                <a:gd name="T25" fmla="*/ 4 h 219"/>
                <a:gd name="T26" fmla="*/ 238 w 238"/>
                <a:gd name="T27" fmla="*/ 4 h 21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38" h="219">
                  <a:moveTo>
                    <a:pt x="238" y="4"/>
                  </a:moveTo>
                  <a:lnTo>
                    <a:pt x="141" y="79"/>
                  </a:lnTo>
                  <a:lnTo>
                    <a:pt x="143" y="195"/>
                  </a:lnTo>
                  <a:lnTo>
                    <a:pt x="120" y="219"/>
                  </a:lnTo>
                  <a:lnTo>
                    <a:pt x="0" y="214"/>
                  </a:lnTo>
                  <a:lnTo>
                    <a:pt x="0" y="181"/>
                  </a:lnTo>
                  <a:lnTo>
                    <a:pt x="87" y="189"/>
                  </a:lnTo>
                  <a:lnTo>
                    <a:pt x="33" y="156"/>
                  </a:lnTo>
                  <a:lnTo>
                    <a:pt x="103" y="158"/>
                  </a:lnTo>
                  <a:lnTo>
                    <a:pt x="66" y="70"/>
                  </a:lnTo>
                  <a:lnTo>
                    <a:pt x="137" y="30"/>
                  </a:lnTo>
                  <a:lnTo>
                    <a:pt x="196" y="0"/>
                  </a:lnTo>
                  <a:lnTo>
                    <a:pt x="238" y="4"/>
                  </a:lnTo>
                  <a:close/>
                </a:path>
              </a:pathLst>
            </a:custGeom>
            <a:solidFill>
              <a:srgbClr val="33CC33"/>
            </a:solidFill>
            <a:ln w="9525">
              <a:solidFill>
                <a:schemeClr val="tx1"/>
              </a:solidFill>
              <a:round/>
              <a:headEnd/>
              <a:tailEnd/>
            </a:ln>
          </p:spPr>
          <p:txBody>
            <a:bodyP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4" name="Freeform 46"/>
            <p:cNvSpPr>
              <a:spLocks/>
            </p:cNvSpPr>
            <p:nvPr/>
          </p:nvSpPr>
          <p:spPr bwMode="auto">
            <a:xfrm>
              <a:off x="48" y="0"/>
              <a:ext cx="672" cy="912"/>
            </a:xfrm>
            <a:custGeom>
              <a:avLst/>
              <a:gdLst>
                <a:gd name="T0" fmla="*/ 152 w 3458"/>
                <a:gd name="T1" fmla="*/ 85 h 4328"/>
                <a:gd name="T2" fmla="*/ 211 w 3458"/>
                <a:gd name="T3" fmla="*/ 47 h 4328"/>
                <a:gd name="T4" fmla="*/ 178 w 3458"/>
                <a:gd name="T5" fmla="*/ 0 h 4328"/>
                <a:gd name="T6" fmla="*/ 291 w 3458"/>
                <a:gd name="T7" fmla="*/ 0 h 4328"/>
                <a:gd name="T8" fmla="*/ 398 w 3458"/>
                <a:gd name="T9" fmla="*/ 19 h 4328"/>
                <a:gd name="T10" fmla="*/ 483 w 3458"/>
                <a:gd name="T11" fmla="*/ 43 h 4328"/>
                <a:gd name="T12" fmla="*/ 356 w 3458"/>
                <a:gd name="T13" fmla="*/ 50 h 4328"/>
                <a:gd name="T14" fmla="*/ 293 w 3458"/>
                <a:gd name="T15" fmla="*/ 62 h 4328"/>
                <a:gd name="T16" fmla="*/ 300 w 3458"/>
                <a:gd name="T17" fmla="*/ 239 h 4328"/>
                <a:gd name="T18" fmla="*/ 267 w 3458"/>
                <a:gd name="T19" fmla="*/ 265 h 4328"/>
                <a:gd name="T20" fmla="*/ 270 w 3458"/>
                <a:gd name="T21" fmla="*/ 319 h 4328"/>
                <a:gd name="T22" fmla="*/ 119 w 3458"/>
                <a:gd name="T23" fmla="*/ 527 h 4328"/>
                <a:gd name="T24" fmla="*/ 82 w 3458"/>
                <a:gd name="T25" fmla="*/ 595 h 4328"/>
                <a:gd name="T26" fmla="*/ 63 w 3458"/>
                <a:gd name="T27" fmla="*/ 664 h 4328"/>
                <a:gd name="T28" fmla="*/ 52 w 3458"/>
                <a:gd name="T29" fmla="*/ 728 h 4328"/>
                <a:gd name="T30" fmla="*/ 76 w 3458"/>
                <a:gd name="T31" fmla="*/ 784 h 4328"/>
                <a:gd name="T32" fmla="*/ 117 w 3458"/>
                <a:gd name="T33" fmla="*/ 839 h 4328"/>
                <a:gd name="T34" fmla="*/ 159 w 3458"/>
                <a:gd name="T35" fmla="*/ 860 h 4328"/>
                <a:gd name="T36" fmla="*/ 232 w 3458"/>
                <a:gd name="T37" fmla="*/ 865 h 4328"/>
                <a:gd name="T38" fmla="*/ 359 w 3458"/>
                <a:gd name="T39" fmla="*/ 865 h 4328"/>
                <a:gd name="T40" fmla="*/ 452 w 3458"/>
                <a:gd name="T41" fmla="*/ 855 h 4328"/>
                <a:gd name="T42" fmla="*/ 520 w 3458"/>
                <a:gd name="T43" fmla="*/ 825 h 4328"/>
                <a:gd name="T44" fmla="*/ 574 w 3458"/>
                <a:gd name="T45" fmla="*/ 782 h 4328"/>
                <a:gd name="T46" fmla="*/ 598 w 3458"/>
                <a:gd name="T47" fmla="*/ 723 h 4328"/>
                <a:gd name="T48" fmla="*/ 609 w 3458"/>
                <a:gd name="T49" fmla="*/ 659 h 4328"/>
                <a:gd name="T50" fmla="*/ 607 w 3458"/>
                <a:gd name="T51" fmla="*/ 574 h 4328"/>
                <a:gd name="T52" fmla="*/ 576 w 3458"/>
                <a:gd name="T53" fmla="*/ 501 h 4328"/>
                <a:gd name="T54" fmla="*/ 509 w 3458"/>
                <a:gd name="T55" fmla="*/ 383 h 4328"/>
                <a:gd name="T56" fmla="*/ 422 w 3458"/>
                <a:gd name="T57" fmla="*/ 277 h 4328"/>
                <a:gd name="T58" fmla="*/ 415 w 3458"/>
                <a:gd name="T59" fmla="*/ 229 h 4328"/>
                <a:gd name="T60" fmla="*/ 585 w 3458"/>
                <a:gd name="T61" fmla="*/ 440 h 4328"/>
                <a:gd name="T62" fmla="*/ 637 w 3458"/>
                <a:gd name="T63" fmla="*/ 525 h 4328"/>
                <a:gd name="T64" fmla="*/ 668 w 3458"/>
                <a:gd name="T65" fmla="*/ 614 h 4328"/>
                <a:gd name="T66" fmla="*/ 672 w 3458"/>
                <a:gd name="T67" fmla="*/ 716 h 4328"/>
                <a:gd name="T68" fmla="*/ 637 w 3458"/>
                <a:gd name="T69" fmla="*/ 791 h 4328"/>
                <a:gd name="T70" fmla="*/ 581 w 3458"/>
                <a:gd name="T71" fmla="*/ 855 h 4328"/>
                <a:gd name="T72" fmla="*/ 518 w 3458"/>
                <a:gd name="T73" fmla="*/ 888 h 4328"/>
                <a:gd name="T74" fmla="*/ 450 w 3458"/>
                <a:gd name="T75" fmla="*/ 907 h 4328"/>
                <a:gd name="T76" fmla="*/ 333 w 3458"/>
                <a:gd name="T77" fmla="*/ 912 h 4328"/>
                <a:gd name="T78" fmla="*/ 193 w 3458"/>
                <a:gd name="T79" fmla="*/ 898 h 4328"/>
                <a:gd name="T80" fmla="*/ 104 w 3458"/>
                <a:gd name="T81" fmla="*/ 872 h 4328"/>
                <a:gd name="T82" fmla="*/ 45 w 3458"/>
                <a:gd name="T83" fmla="*/ 825 h 4328"/>
                <a:gd name="T84" fmla="*/ 11 w 3458"/>
                <a:gd name="T85" fmla="*/ 760 h 4328"/>
                <a:gd name="T86" fmla="*/ 0 w 3458"/>
                <a:gd name="T87" fmla="*/ 673 h 4328"/>
                <a:gd name="T88" fmla="*/ 17 w 3458"/>
                <a:gd name="T89" fmla="*/ 586 h 4328"/>
                <a:gd name="T90" fmla="*/ 37 w 3458"/>
                <a:gd name="T91" fmla="*/ 527 h 4328"/>
                <a:gd name="T92" fmla="*/ 80 w 3458"/>
                <a:gd name="T93" fmla="*/ 463 h 4328"/>
                <a:gd name="T94" fmla="*/ 246 w 3458"/>
                <a:gd name="T95" fmla="*/ 267 h 4328"/>
                <a:gd name="T96" fmla="*/ 259 w 3458"/>
                <a:gd name="T97" fmla="*/ 210 h 4328"/>
                <a:gd name="T98" fmla="*/ 204 w 3458"/>
                <a:gd name="T99" fmla="*/ 104 h 4328"/>
                <a:gd name="T100" fmla="*/ 152 w 3458"/>
                <a:gd name="T101" fmla="*/ 85 h 4328"/>
                <a:gd name="T102" fmla="*/ 152 w 3458"/>
                <a:gd name="T103" fmla="*/ 85 h 432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3458" h="4328">
                  <a:moveTo>
                    <a:pt x="781" y="405"/>
                  </a:moveTo>
                  <a:lnTo>
                    <a:pt x="1084" y="224"/>
                  </a:lnTo>
                  <a:lnTo>
                    <a:pt x="916" y="0"/>
                  </a:lnTo>
                  <a:lnTo>
                    <a:pt x="1498" y="0"/>
                  </a:lnTo>
                  <a:lnTo>
                    <a:pt x="2047" y="91"/>
                  </a:lnTo>
                  <a:lnTo>
                    <a:pt x="2483" y="203"/>
                  </a:lnTo>
                  <a:lnTo>
                    <a:pt x="1834" y="236"/>
                  </a:lnTo>
                  <a:lnTo>
                    <a:pt x="1509" y="293"/>
                  </a:lnTo>
                  <a:lnTo>
                    <a:pt x="1544" y="1133"/>
                  </a:lnTo>
                  <a:lnTo>
                    <a:pt x="1376" y="1256"/>
                  </a:lnTo>
                  <a:lnTo>
                    <a:pt x="1388" y="1515"/>
                  </a:lnTo>
                  <a:lnTo>
                    <a:pt x="614" y="2499"/>
                  </a:lnTo>
                  <a:lnTo>
                    <a:pt x="424" y="2826"/>
                  </a:lnTo>
                  <a:lnTo>
                    <a:pt x="323" y="3151"/>
                  </a:lnTo>
                  <a:lnTo>
                    <a:pt x="268" y="3454"/>
                  </a:lnTo>
                  <a:lnTo>
                    <a:pt x="390" y="3722"/>
                  </a:lnTo>
                  <a:lnTo>
                    <a:pt x="603" y="3980"/>
                  </a:lnTo>
                  <a:lnTo>
                    <a:pt x="816" y="4081"/>
                  </a:lnTo>
                  <a:lnTo>
                    <a:pt x="1196" y="4104"/>
                  </a:lnTo>
                  <a:lnTo>
                    <a:pt x="1846" y="4104"/>
                  </a:lnTo>
                  <a:lnTo>
                    <a:pt x="2327" y="4058"/>
                  </a:lnTo>
                  <a:lnTo>
                    <a:pt x="2675" y="3914"/>
                  </a:lnTo>
                  <a:lnTo>
                    <a:pt x="2954" y="3712"/>
                  </a:lnTo>
                  <a:lnTo>
                    <a:pt x="3078" y="3431"/>
                  </a:lnTo>
                  <a:lnTo>
                    <a:pt x="3133" y="3129"/>
                  </a:lnTo>
                  <a:lnTo>
                    <a:pt x="3121" y="2724"/>
                  </a:lnTo>
                  <a:lnTo>
                    <a:pt x="2966" y="2378"/>
                  </a:lnTo>
                  <a:lnTo>
                    <a:pt x="2620" y="1817"/>
                  </a:lnTo>
                  <a:lnTo>
                    <a:pt x="2171" y="1313"/>
                  </a:lnTo>
                  <a:lnTo>
                    <a:pt x="2137" y="1089"/>
                  </a:lnTo>
                  <a:lnTo>
                    <a:pt x="3009" y="2087"/>
                  </a:lnTo>
                  <a:lnTo>
                    <a:pt x="3279" y="2490"/>
                  </a:lnTo>
                  <a:lnTo>
                    <a:pt x="3435" y="2916"/>
                  </a:lnTo>
                  <a:lnTo>
                    <a:pt x="3458" y="3397"/>
                  </a:lnTo>
                  <a:lnTo>
                    <a:pt x="3279" y="3756"/>
                  </a:lnTo>
                  <a:lnTo>
                    <a:pt x="2988" y="4058"/>
                  </a:lnTo>
                  <a:lnTo>
                    <a:pt x="2663" y="4216"/>
                  </a:lnTo>
                  <a:lnTo>
                    <a:pt x="2315" y="4305"/>
                  </a:lnTo>
                  <a:lnTo>
                    <a:pt x="1713" y="4328"/>
                  </a:lnTo>
                  <a:lnTo>
                    <a:pt x="994" y="4261"/>
                  </a:lnTo>
                  <a:lnTo>
                    <a:pt x="536" y="4138"/>
                  </a:lnTo>
                  <a:lnTo>
                    <a:pt x="234" y="3914"/>
                  </a:lnTo>
                  <a:lnTo>
                    <a:pt x="55" y="3609"/>
                  </a:lnTo>
                  <a:lnTo>
                    <a:pt x="0" y="3195"/>
                  </a:lnTo>
                  <a:lnTo>
                    <a:pt x="87" y="2781"/>
                  </a:lnTo>
                  <a:lnTo>
                    <a:pt x="188" y="2499"/>
                  </a:lnTo>
                  <a:lnTo>
                    <a:pt x="413" y="2199"/>
                  </a:lnTo>
                  <a:lnTo>
                    <a:pt x="1264" y="1268"/>
                  </a:lnTo>
                  <a:lnTo>
                    <a:pt x="1331" y="998"/>
                  </a:lnTo>
                  <a:lnTo>
                    <a:pt x="1051" y="494"/>
                  </a:lnTo>
                  <a:lnTo>
                    <a:pt x="781" y="405"/>
                  </a:lnTo>
                  <a:close/>
                </a:path>
              </a:pathLst>
            </a:custGeom>
            <a:solidFill>
              <a:srgbClr val="33CC33"/>
            </a:solidFill>
            <a:ln w="9525">
              <a:solidFill>
                <a:schemeClr val="tx1"/>
              </a:solidFill>
              <a:round/>
              <a:headEnd/>
              <a:tailEnd/>
            </a:ln>
          </p:spPr>
          <p:txBody>
            <a:bodyP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5" name="Freeform 47"/>
            <p:cNvSpPr>
              <a:spLocks/>
            </p:cNvSpPr>
            <p:nvPr/>
          </p:nvSpPr>
          <p:spPr bwMode="auto">
            <a:xfrm>
              <a:off x="80" y="15"/>
              <a:ext cx="640" cy="855"/>
            </a:xfrm>
            <a:custGeom>
              <a:avLst/>
              <a:gdLst>
                <a:gd name="T0" fmla="*/ 193 w 640"/>
                <a:gd name="T1" fmla="*/ 85 h 855"/>
                <a:gd name="T2" fmla="*/ 247 w 640"/>
                <a:gd name="T3" fmla="*/ 0 h 855"/>
                <a:gd name="T4" fmla="*/ 436 w 640"/>
                <a:gd name="T5" fmla="*/ 36 h 855"/>
                <a:gd name="T6" fmla="*/ 331 w 640"/>
                <a:gd name="T7" fmla="*/ 162 h 855"/>
                <a:gd name="T8" fmla="*/ 406 w 640"/>
                <a:gd name="T9" fmla="*/ 280 h 855"/>
                <a:gd name="T10" fmla="*/ 562 w 640"/>
                <a:gd name="T11" fmla="*/ 478 h 855"/>
                <a:gd name="T12" fmla="*/ 640 w 640"/>
                <a:gd name="T13" fmla="*/ 690 h 855"/>
                <a:gd name="T14" fmla="*/ 566 w 640"/>
                <a:gd name="T15" fmla="*/ 808 h 855"/>
                <a:gd name="T16" fmla="*/ 427 w 640"/>
                <a:gd name="T17" fmla="*/ 852 h 855"/>
                <a:gd name="T18" fmla="*/ 277 w 640"/>
                <a:gd name="T19" fmla="*/ 855 h 855"/>
                <a:gd name="T20" fmla="*/ 121 w 640"/>
                <a:gd name="T21" fmla="*/ 849 h 855"/>
                <a:gd name="T22" fmla="*/ 52 w 640"/>
                <a:gd name="T23" fmla="*/ 813 h 855"/>
                <a:gd name="T24" fmla="*/ 0 w 640"/>
                <a:gd name="T25" fmla="*/ 703 h 855"/>
                <a:gd name="T26" fmla="*/ 24 w 640"/>
                <a:gd name="T27" fmla="*/ 585 h 855"/>
                <a:gd name="T28" fmla="*/ 210 w 640"/>
                <a:gd name="T29" fmla="*/ 301 h 855"/>
                <a:gd name="T30" fmla="*/ 252 w 640"/>
                <a:gd name="T31" fmla="*/ 203 h 855"/>
                <a:gd name="T32" fmla="*/ 193 w 640"/>
                <a:gd name="T33" fmla="*/ 85 h 855"/>
                <a:gd name="T34" fmla="*/ 193 w 640"/>
                <a:gd name="T35" fmla="*/ 85 h 8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640" h="855">
                  <a:moveTo>
                    <a:pt x="193" y="85"/>
                  </a:moveTo>
                  <a:lnTo>
                    <a:pt x="247" y="0"/>
                  </a:lnTo>
                  <a:lnTo>
                    <a:pt x="436" y="36"/>
                  </a:lnTo>
                  <a:lnTo>
                    <a:pt x="331" y="162"/>
                  </a:lnTo>
                  <a:lnTo>
                    <a:pt x="406" y="280"/>
                  </a:lnTo>
                  <a:lnTo>
                    <a:pt x="562" y="478"/>
                  </a:lnTo>
                  <a:lnTo>
                    <a:pt x="640" y="690"/>
                  </a:lnTo>
                  <a:lnTo>
                    <a:pt x="566" y="808"/>
                  </a:lnTo>
                  <a:lnTo>
                    <a:pt x="427" y="852"/>
                  </a:lnTo>
                  <a:lnTo>
                    <a:pt x="277" y="855"/>
                  </a:lnTo>
                  <a:lnTo>
                    <a:pt x="121" y="849"/>
                  </a:lnTo>
                  <a:lnTo>
                    <a:pt x="52" y="813"/>
                  </a:lnTo>
                  <a:lnTo>
                    <a:pt x="0" y="703"/>
                  </a:lnTo>
                  <a:lnTo>
                    <a:pt x="24" y="585"/>
                  </a:lnTo>
                  <a:lnTo>
                    <a:pt x="210" y="301"/>
                  </a:lnTo>
                  <a:lnTo>
                    <a:pt x="252" y="203"/>
                  </a:lnTo>
                  <a:lnTo>
                    <a:pt x="193" y="85"/>
                  </a:lnTo>
                  <a:close/>
                </a:path>
              </a:pathLst>
            </a:custGeom>
            <a:solidFill>
              <a:srgbClr val="009900"/>
            </a:solidFill>
            <a:ln>
              <a:noFill/>
            </a:ln>
            <a:extLst>
              <a:ext uri="{91240B29-F687-4F45-9708-019B960494DF}">
                <a14:hiddenLine xmlns:a14="http://schemas.microsoft.com/office/drawing/2010/main" w="9525">
                  <a:solidFill>
                    <a:schemeClr val="tx1"/>
                  </a:solidFill>
                  <a:round/>
                  <a:headEnd/>
                  <a:tailEnd/>
                </a14:hiddenLine>
              </a:ext>
            </a:extLst>
          </p:spPr>
          <p:txBody>
            <a:bodyP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6" name="Freeform 48"/>
            <p:cNvSpPr>
              <a:spLocks/>
            </p:cNvSpPr>
            <p:nvPr/>
          </p:nvSpPr>
          <p:spPr bwMode="auto">
            <a:xfrm>
              <a:off x="162" y="162"/>
              <a:ext cx="240" cy="174"/>
            </a:xfrm>
            <a:custGeom>
              <a:avLst/>
              <a:gdLst>
                <a:gd name="T0" fmla="*/ 0 w 414"/>
                <a:gd name="T1" fmla="*/ 0 h 174"/>
                <a:gd name="T2" fmla="*/ 36 w 414"/>
                <a:gd name="T3" fmla="*/ 30 h 174"/>
                <a:gd name="T4" fmla="*/ 42 w 414"/>
                <a:gd name="T5" fmla="*/ 48 h 174"/>
                <a:gd name="T6" fmla="*/ 78 w 414"/>
                <a:gd name="T7" fmla="*/ 60 h 174"/>
                <a:gd name="T8" fmla="*/ 204 w 414"/>
                <a:gd name="T9" fmla="*/ 60 h 174"/>
                <a:gd name="T10" fmla="*/ 294 w 414"/>
                <a:gd name="T11" fmla="*/ 108 h 174"/>
                <a:gd name="T12" fmla="*/ 372 w 414"/>
                <a:gd name="T13" fmla="*/ 156 h 174"/>
                <a:gd name="T14" fmla="*/ 414 w 414"/>
                <a:gd name="T15" fmla="*/ 174 h 17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14" h="174">
                  <a:moveTo>
                    <a:pt x="0" y="0"/>
                  </a:moveTo>
                  <a:cubicBezTo>
                    <a:pt x="13" y="9"/>
                    <a:pt x="27" y="16"/>
                    <a:pt x="36" y="30"/>
                  </a:cubicBezTo>
                  <a:cubicBezTo>
                    <a:pt x="40" y="35"/>
                    <a:pt x="37" y="44"/>
                    <a:pt x="42" y="48"/>
                  </a:cubicBezTo>
                  <a:cubicBezTo>
                    <a:pt x="52" y="55"/>
                    <a:pt x="78" y="60"/>
                    <a:pt x="78" y="60"/>
                  </a:cubicBezTo>
                  <a:cubicBezTo>
                    <a:pt x="108" y="105"/>
                    <a:pt x="273" y="106"/>
                    <a:pt x="204" y="60"/>
                  </a:cubicBezTo>
                  <a:cubicBezTo>
                    <a:pt x="215" y="115"/>
                    <a:pt x="234" y="103"/>
                    <a:pt x="294" y="108"/>
                  </a:cubicBezTo>
                  <a:cubicBezTo>
                    <a:pt x="306" y="143"/>
                    <a:pt x="344" y="137"/>
                    <a:pt x="372" y="156"/>
                  </a:cubicBezTo>
                  <a:cubicBezTo>
                    <a:pt x="386" y="165"/>
                    <a:pt x="397" y="174"/>
                    <a:pt x="414" y="174"/>
                  </a:cubicBezTo>
                </a:path>
              </a:pathLst>
            </a:custGeom>
            <a:noFill/>
            <a:ln w="57150" cmpd="sng">
              <a:solidFill>
                <a:schemeClr val="tx1"/>
              </a:solidFill>
              <a:round/>
              <a:headEnd/>
              <a:tailEnd/>
            </a:ln>
            <a:effectLst/>
            <a:extLst>
              <a:ext uri="{909E8E84-426E-40DD-AFC4-6F175D3DCCD1}">
                <a14:hiddenFill xmlns:a14="http://schemas.microsoft.com/office/drawing/2010/main">
                  <a:solidFill>
                    <a:srgbClr val="33CC33"/>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7" name="Freeform 49"/>
            <p:cNvSpPr>
              <a:spLocks/>
            </p:cNvSpPr>
            <p:nvPr/>
          </p:nvSpPr>
          <p:spPr bwMode="auto">
            <a:xfrm>
              <a:off x="294" y="213"/>
              <a:ext cx="240" cy="127"/>
            </a:xfrm>
            <a:custGeom>
              <a:avLst/>
              <a:gdLst>
                <a:gd name="T0" fmla="*/ 0 w 168"/>
                <a:gd name="T1" fmla="*/ 33 h 42"/>
                <a:gd name="T2" fmla="*/ 24 w 168"/>
                <a:gd name="T3" fmla="*/ 24 h 42"/>
                <a:gd name="T4" fmla="*/ 78 w 168"/>
                <a:gd name="T5" fmla="*/ 21 h 42"/>
                <a:gd name="T6" fmla="*/ 168 w 168"/>
                <a:gd name="T7" fmla="*/ 0 h 4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68" h="42">
                  <a:moveTo>
                    <a:pt x="0" y="33"/>
                  </a:moveTo>
                  <a:cubicBezTo>
                    <a:pt x="26" y="42"/>
                    <a:pt x="12" y="26"/>
                    <a:pt x="24" y="24"/>
                  </a:cubicBezTo>
                  <a:cubicBezTo>
                    <a:pt x="42" y="20"/>
                    <a:pt x="60" y="22"/>
                    <a:pt x="78" y="21"/>
                  </a:cubicBezTo>
                  <a:cubicBezTo>
                    <a:pt x="107" y="2"/>
                    <a:pt x="134" y="0"/>
                    <a:pt x="168" y="0"/>
                  </a:cubicBezTo>
                </a:path>
              </a:pathLst>
            </a:custGeom>
            <a:solidFill>
              <a:srgbClr val="33CC33"/>
            </a:solidFill>
            <a:ln w="57150"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8" name="Text Box 50"/>
            <p:cNvSpPr txBox="1">
              <a:spLocks noChangeArrowheads="1"/>
            </p:cNvSpPr>
            <p:nvPr/>
          </p:nvSpPr>
          <p:spPr bwMode="auto">
            <a:xfrm>
              <a:off x="0" y="478"/>
              <a:ext cx="778" cy="338"/>
            </a:xfrm>
            <a:prstGeom prst="rect">
              <a:avLst/>
            </a:prstGeom>
            <a:noFill/>
            <a:ln>
              <a:noFill/>
            </a:ln>
            <a:effectLst/>
            <a:extLst>
              <a:ext uri="{909E8E84-426E-40DD-AFC4-6F175D3DCCD1}">
                <a14:hiddenFill xmlns:a14="http://schemas.microsoft.com/office/drawing/2010/main">
                  <a:solidFill>
                    <a:srgbClr val="33CC33"/>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lnSpc>
                  <a:spcPct val="80000"/>
                </a:lnSpc>
                <a:spcAft>
                  <a:spcPts val="0"/>
                </a:spcAft>
              </a:pPr>
              <a:r>
                <a:rPr lang="es-ES_tradnl" sz="1300" b="1" kern="1200" dirty="0">
                  <a:solidFill>
                    <a:srgbClr val="000000"/>
                  </a:solidFill>
                  <a:effectLst/>
                  <a:latin typeface="Times New Roman"/>
                  <a:ea typeface="Times New Roman"/>
                  <a:cs typeface="Times New Roman"/>
                </a:rPr>
                <a:t>Material desechable</a:t>
              </a:r>
              <a:endParaRPr lang="es-CO" sz="1200" dirty="0">
                <a:effectLst/>
                <a:latin typeface="Times New Roman"/>
                <a:ea typeface="Times New Roman"/>
              </a:endParaRPr>
            </a:p>
          </p:txBody>
        </p:sp>
      </p:grpSp>
      <p:grpSp>
        <p:nvGrpSpPr>
          <p:cNvPr id="9" name="Group 7"/>
          <p:cNvGrpSpPr/>
          <p:nvPr/>
        </p:nvGrpSpPr>
        <p:grpSpPr bwMode="auto">
          <a:xfrm>
            <a:off x="2919629" y="3826109"/>
            <a:ext cx="991870" cy="941070"/>
            <a:chOff x="0" y="0"/>
            <a:chExt cx="672" cy="912"/>
          </a:xfrm>
        </p:grpSpPr>
        <p:grpSp>
          <p:nvGrpSpPr>
            <p:cNvPr id="10" name="Group 8"/>
            <p:cNvGrpSpPr>
              <a:grpSpLocks/>
            </p:cNvGrpSpPr>
            <p:nvPr/>
          </p:nvGrpSpPr>
          <p:grpSpPr bwMode="auto">
            <a:xfrm>
              <a:off x="0" y="0"/>
              <a:ext cx="672" cy="912"/>
              <a:chOff x="0" y="0"/>
              <a:chExt cx="672" cy="912"/>
            </a:xfrm>
          </p:grpSpPr>
          <p:sp>
            <p:nvSpPr>
              <p:cNvPr id="12" name="Freeform 9"/>
              <p:cNvSpPr>
                <a:spLocks/>
              </p:cNvSpPr>
              <p:nvPr/>
            </p:nvSpPr>
            <p:spPr bwMode="auto">
              <a:xfrm>
                <a:off x="270" y="44"/>
                <a:ext cx="238" cy="219"/>
              </a:xfrm>
              <a:custGeom>
                <a:avLst/>
                <a:gdLst>
                  <a:gd name="T0" fmla="*/ 238 w 238"/>
                  <a:gd name="T1" fmla="*/ 4 h 219"/>
                  <a:gd name="T2" fmla="*/ 141 w 238"/>
                  <a:gd name="T3" fmla="*/ 79 h 219"/>
                  <a:gd name="T4" fmla="*/ 143 w 238"/>
                  <a:gd name="T5" fmla="*/ 195 h 219"/>
                  <a:gd name="T6" fmla="*/ 120 w 238"/>
                  <a:gd name="T7" fmla="*/ 219 h 219"/>
                  <a:gd name="T8" fmla="*/ 0 w 238"/>
                  <a:gd name="T9" fmla="*/ 214 h 219"/>
                  <a:gd name="T10" fmla="*/ 0 w 238"/>
                  <a:gd name="T11" fmla="*/ 181 h 219"/>
                  <a:gd name="T12" fmla="*/ 87 w 238"/>
                  <a:gd name="T13" fmla="*/ 189 h 219"/>
                  <a:gd name="T14" fmla="*/ 33 w 238"/>
                  <a:gd name="T15" fmla="*/ 156 h 219"/>
                  <a:gd name="T16" fmla="*/ 103 w 238"/>
                  <a:gd name="T17" fmla="*/ 158 h 219"/>
                  <a:gd name="T18" fmla="*/ 66 w 238"/>
                  <a:gd name="T19" fmla="*/ 70 h 219"/>
                  <a:gd name="T20" fmla="*/ 137 w 238"/>
                  <a:gd name="T21" fmla="*/ 30 h 219"/>
                  <a:gd name="T22" fmla="*/ 196 w 238"/>
                  <a:gd name="T23" fmla="*/ 0 h 219"/>
                  <a:gd name="T24" fmla="*/ 238 w 238"/>
                  <a:gd name="T25" fmla="*/ 4 h 219"/>
                  <a:gd name="T26" fmla="*/ 238 w 238"/>
                  <a:gd name="T27" fmla="*/ 4 h 21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38" h="219">
                    <a:moveTo>
                      <a:pt x="238" y="4"/>
                    </a:moveTo>
                    <a:lnTo>
                      <a:pt x="141" y="79"/>
                    </a:lnTo>
                    <a:lnTo>
                      <a:pt x="143" y="195"/>
                    </a:lnTo>
                    <a:lnTo>
                      <a:pt x="120" y="219"/>
                    </a:lnTo>
                    <a:lnTo>
                      <a:pt x="0" y="214"/>
                    </a:lnTo>
                    <a:lnTo>
                      <a:pt x="0" y="181"/>
                    </a:lnTo>
                    <a:lnTo>
                      <a:pt x="87" y="189"/>
                    </a:lnTo>
                    <a:lnTo>
                      <a:pt x="33" y="156"/>
                    </a:lnTo>
                    <a:lnTo>
                      <a:pt x="103" y="158"/>
                    </a:lnTo>
                    <a:lnTo>
                      <a:pt x="66" y="70"/>
                    </a:lnTo>
                    <a:lnTo>
                      <a:pt x="137" y="30"/>
                    </a:lnTo>
                    <a:lnTo>
                      <a:pt x="196" y="0"/>
                    </a:lnTo>
                    <a:lnTo>
                      <a:pt x="238" y="4"/>
                    </a:lnTo>
                    <a:close/>
                  </a:path>
                </a:pathLst>
              </a:custGeom>
              <a:solidFill>
                <a:srgbClr val="969696"/>
              </a:solidFill>
              <a:ln w="9525">
                <a:solidFill>
                  <a:schemeClr val="tx1"/>
                </a:solidFill>
                <a:round/>
                <a:headEnd/>
                <a:tailEnd/>
              </a:ln>
            </p:spPr>
            <p:txBody>
              <a:bodyP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13" name="Freeform 10"/>
              <p:cNvSpPr>
                <a:spLocks/>
              </p:cNvSpPr>
              <p:nvPr/>
            </p:nvSpPr>
            <p:spPr bwMode="auto">
              <a:xfrm>
                <a:off x="0" y="0"/>
                <a:ext cx="672" cy="912"/>
              </a:xfrm>
              <a:custGeom>
                <a:avLst/>
                <a:gdLst>
                  <a:gd name="T0" fmla="*/ 152 w 3458"/>
                  <a:gd name="T1" fmla="*/ 85 h 4328"/>
                  <a:gd name="T2" fmla="*/ 211 w 3458"/>
                  <a:gd name="T3" fmla="*/ 47 h 4328"/>
                  <a:gd name="T4" fmla="*/ 178 w 3458"/>
                  <a:gd name="T5" fmla="*/ 0 h 4328"/>
                  <a:gd name="T6" fmla="*/ 291 w 3458"/>
                  <a:gd name="T7" fmla="*/ 0 h 4328"/>
                  <a:gd name="T8" fmla="*/ 398 w 3458"/>
                  <a:gd name="T9" fmla="*/ 19 h 4328"/>
                  <a:gd name="T10" fmla="*/ 483 w 3458"/>
                  <a:gd name="T11" fmla="*/ 43 h 4328"/>
                  <a:gd name="T12" fmla="*/ 356 w 3458"/>
                  <a:gd name="T13" fmla="*/ 50 h 4328"/>
                  <a:gd name="T14" fmla="*/ 293 w 3458"/>
                  <a:gd name="T15" fmla="*/ 62 h 4328"/>
                  <a:gd name="T16" fmla="*/ 300 w 3458"/>
                  <a:gd name="T17" fmla="*/ 239 h 4328"/>
                  <a:gd name="T18" fmla="*/ 267 w 3458"/>
                  <a:gd name="T19" fmla="*/ 265 h 4328"/>
                  <a:gd name="T20" fmla="*/ 270 w 3458"/>
                  <a:gd name="T21" fmla="*/ 319 h 4328"/>
                  <a:gd name="T22" fmla="*/ 119 w 3458"/>
                  <a:gd name="T23" fmla="*/ 527 h 4328"/>
                  <a:gd name="T24" fmla="*/ 82 w 3458"/>
                  <a:gd name="T25" fmla="*/ 595 h 4328"/>
                  <a:gd name="T26" fmla="*/ 63 w 3458"/>
                  <a:gd name="T27" fmla="*/ 664 h 4328"/>
                  <a:gd name="T28" fmla="*/ 52 w 3458"/>
                  <a:gd name="T29" fmla="*/ 728 h 4328"/>
                  <a:gd name="T30" fmla="*/ 76 w 3458"/>
                  <a:gd name="T31" fmla="*/ 784 h 4328"/>
                  <a:gd name="T32" fmla="*/ 117 w 3458"/>
                  <a:gd name="T33" fmla="*/ 839 h 4328"/>
                  <a:gd name="T34" fmla="*/ 159 w 3458"/>
                  <a:gd name="T35" fmla="*/ 860 h 4328"/>
                  <a:gd name="T36" fmla="*/ 232 w 3458"/>
                  <a:gd name="T37" fmla="*/ 865 h 4328"/>
                  <a:gd name="T38" fmla="*/ 359 w 3458"/>
                  <a:gd name="T39" fmla="*/ 865 h 4328"/>
                  <a:gd name="T40" fmla="*/ 452 w 3458"/>
                  <a:gd name="T41" fmla="*/ 855 h 4328"/>
                  <a:gd name="T42" fmla="*/ 520 w 3458"/>
                  <a:gd name="T43" fmla="*/ 825 h 4328"/>
                  <a:gd name="T44" fmla="*/ 574 w 3458"/>
                  <a:gd name="T45" fmla="*/ 782 h 4328"/>
                  <a:gd name="T46" fmla="*/ 598 w 3458"/>
                  <a:gd name="T47" fmla="*/ 723 h 4328"/>
                  <a:gd name="T48" fmla="*/ 609 w 3458"/>
                  <a:gd name="T49" fmla="*/ 659 h 4328"/>
                  <a:gd name="T50" fmla="*/ 607 w 3458"/>
                  <a:gd name="T51" fmla="*/ 574 h 4328"/>
                  <a:gd name="T52" fmla="*/ 576 w 3458"/>
                  <a:gd name="T53" fmla="*/ 501 h 4328"/>
                  <a:gd name="T54" fmla="*/ 509 w 3458"/>
                  <a:gd name="T55" fmla="*/ 383 h 4328"/>
                  <a:gd name="T56" fmla="*/ 422 w 3458"/>
                  <a:gd name="T57" fmla="*/ 277 h 4328"/>
                  <a:gd name="T58" fmla="*/ 415 w 3458"/>
                  <a:gd name="T59" fmla="*/ 229 h 4328"/>
                  <a:gd name="T60" fmla="*/ 585 w 3458"/>
                  <a:gd name="T61" fmla="*/ 440 h 4328"/>
                  <a:gd name="T62" fmla="*/ 637 w 3458"/>
                  <a:gd name="T63" fmla="*/ 525 h 4328"/>
                  <a:gd name="T64" fmla="*/ 668 w 3458"/>
                  <a:gd name="T65" fmla="*/ 614 h 4328"/>
                  <a:gd name="T66" fmla="*/ 672 w 3458"/>
                  <a:gd name="T67" fmla="*/ 716 h 4328"/>
                  <a:gd name="T68" fmla="*/ 637 w 3458"/>
                  <a:gd name="T69" fmla="*/ 791 h 4328"/>
                  <a:gd name="T70" fmla="*/ 581 w 3458"/>
                  <a:gd name="T71" fmla="*/ 855 h 4328"/>
                  <a:gd name="T72" fmla="*/ 518 w 3458"/>
                  <a:gd name="T73" fmla="*/ 888 h 4328"/>
                  <a:gd name="T74" fmla="*/ 450 w 3458"/>
                  <a:gd name="T75" fmla="*/ 907 h 4328"/>
                  <a:gd name="T76" fmla="*/ 333 w 3458"/>
                  <a:gd name="T77" fmla="*/ 912 h 4328"/>
                  <a:gd name="T78" fmla="*/ 193 w 3458"/>
                  <a:gd name="T79" fmla="*/ 898 h 4328"/>
                  <a:gd name="T80" fmla="*/ 104 w 3458"/>
                  <a:gd name="T81" fmla="*/ 872 h 4328"/>
                  <a:gd name="T82" fmla="*/ 45 w 3458"/>
                  <a:gd name="T83" fmla="*/ 825 h 4328"/>
                  <a:gd name="T84" fmla="*/ 11 w 3458"/>
                  <a:gd name="T85" fmla="*/ 760 h 4328"/>
                  <a:gd name="T86" fmla="*/ 0 w 3458"/>
                  <a:gd name="T87" fmla="*/ 673 h 4328"/>
                  <a:gd name="T88" fmla="*/ 17 w 3458"/>
                  <a:gd name="T89" fmla="*/ 586 h 4328"/>
                  <a:gd name="T90" fmla="*/ 37 w 3458"/>
                  <a:gd name="T91" fmla="*/ 527 h 4328"/>
                  <a:gd name="T92" fmla="*/ 80 w 3458"/>
                  <a:gd name="T93" fmla="*/ 463 h 4328"/>
                  <a:gd name="T94" fmla="*/ 246 w 3458"/>
                  <a:gd name="T95" fmla="*/ 267 h 4328"/>
                  <a:gd name="T96" fmla="*/ 259 w 3458"/>
                  <a:gd name="T97" fmla="*/ 210 h 4328"/>
                  <a:gd name="T98" fmla="*/ 204 w 3458"/>
                  <a:gd name="T99" fmla="*/ 104 h 4328"/>
                  <a:gd name="T100" fmla="*/ 152 w 3458"/>
                  <a:gd name="T101" fmla="*/ 85 h 4328"/>
                  <a:gd name="T102" fmla="*/ 152 w 3458"/>
                  <a:gd name="T103" fmla="*/ 85 h 432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3458" h="4328">
                    <a:moveTo>
                      <a:pt x="781" y="405"/>
                    </a:moveTo>
                    <a:lnTo>
                      <a:pt x="1084" y="224"/>
                    </a:lnTo>
                    <a:lnTo>
                      <a:pt x="916" y="0"/>
                    </a:lnTo>
                    <a:lnTo>
                      <a:pt x="1498" y="0"/>
                    </a:lnTo>
                    <a:lnTo>
                      <a:pt x="2047" y="91"/>
                    </a:lnTo>
                    <a:lnTo>
                      <a:pt x="2483" y="203"/>
                    </a:lnTo>
                    <a:lnTo>
                      <a:pt x="1834" y="236"/>
                    </a:lnTo>
                    <a:lnTo>
                      <a:pt x="1509" y="293"/>
                    </a:lnTo>
                    <a:lnTo>
                      <a:pt x="1544" y="1133"/>
                    </a:lnTo>
                    <a:lnTo>
                      <a:pt x="1376" y="1256"/>
                    </a:lnTo>
                    <a:lnTo>
                      <a:pt x="1388" y="1515"/>
                    </a:lnTo>
                    <a:lnTo>
                      <a:pt x="614" y="2499"/>
                    </a:lnTo>
                    <a:lnTo>
                      <a:pt x="424" y="2826"/>
                    </a:lnTo>
                    <a:lnTo>
                      <a:pt x="323" y="3151"/>
                    </a:lnTo>
                    <a:lnTo>
                      <a:pt x="268" y="3454"/>
                    </a:lnTo>
                    <a:lnTo>
                      <a:pt x="390" y="3722"/>
                    </a:lnTo>
                    <a:lnTo>
                      <a:pt x="603" y="3980"/>
                    </a:lnTo>
                    <a:lnTo>
                      <a:pt x="816" y="4081"/>
                    </a:lnTo>
                    <a:lnTo>
                      <a:pt x="1196" y="4104"/>
                    </a:lnTo>
                    <a:lnTo>
                      <a:pt x="1846" y="4104"/>
                    </a:lnTo>
                    <a:lnTo>
                      <a:pt x="2327" y="4058"/>
                    </a:lnTo>
                    <a:lnTo>
                      <a:pt x="2675" y="3914"/>
                    </a:lnTo>
                    <a:lnTo>
                      <a:pt x="2954" y="3712"/>
                    </a:lnTo>
                    <a:lnTo>
                      <a:pt x="3078" y="3431"/>
                    </a:lnTo>
                    <a:lnTo>
                      <a:pt x="3133" y="3129"/>
                    </a:lnTo>
                    <a:lnTo>
                      <a:pt x="3121" y="2724"/>
                    </a:lnTo>
                    <a:lnTo>
                      <a:pt x="2966" y="2378"/>
                    </a:lnTo>
                    <a:lnTo>
                      <a:pt x="2620" y="1817"/>
                    </a:lnTo>
                    <a:lnTo>
                      <a:pt x="2171" y="1313"/>
                    </a:lnTo>
                    <a:lnTo>
                      <a:pt x="2137" y="1089"/>
                    </a:lnTo>
                    <a:lnTo>
                      <a:pt x="3009" y="2087"/>
                    </a:lnTo>
                    <a:lnTo>
                      <a:pt x="3279" y="2490"/>
                    </a:lnTo>
                    <a:lnTo>
                      <a:pt x="3435" y="2916"/>
                    </a:lnTo>
                    <a:lnTo>
                      <a:pt x="3458" y="3397"/>
                    </a:lnTo>
                    <a:lnTo>
                      <a:pt x="3279" y="3756"/>
                    </a:lnTo>
                    <a:lnTo>
                      <a:pt x="2988" y="4058"/>
                    </a:lnTo>
                    <a:lnTo>
                      <a:pt x="2663" y="4216"/>
                    </a:lnTo>
                    <a:lnTo>
                      <a:pt x="2315" y="4305"/>
                    </a:lnTo>
                    <a:lnTo>
                      <a:pt x="1713" y="4328"/>
                    </a:lnTo>
                    <a:lnTo>
                      <a:pt x="994" y="4261"/>
                    </a:lnTo>
                    <a:lnTo>
                      <a:pt x="536" y="4138"/>
                    </a:lnTo>
                    <a:lnTo>
                      <a:pt x="234" y="3914"/>
                    </a:lnTo>
                    <a:lnTo>
                      <a:pt x="55" y="3609"/>
                    </a:lnTo>
                    <a:lnTo>
                      <a:pt x="0" y="3195"/>
                    </a:lnTo>
                    <a:lnTo>
                      <a:pt x="87" y="2781"/>
                    </a:lnTo>
                    <a:lnTo>
                      <a:pt x="188" y="2499"/>
                    </a:lnTo>
                    <a:lnTo>
                      <a:pt x="413" y="2199"/>
                    </a:lnTo>
                    <a:lnTo>
                      <a:pt x="1264" y="1268"/>
                    </a:lnTo>
                    <a:lnTo>
                      <a:pt x="1331" y="998"/>
                    </a:lnTo>
                    <a:lnTo>
                      <a:pt x="1051" y="494"/>
                    </a:lnTo>
                    <a:lnTo>
                      <a:pt x="781" y="405"/>
                    </a:lnTo>
                    <a:close/>
                  </a:path>
                </a:pathLst>
              </a:custGeom>
              <a:solidFill>
                <a:srgbClr val="969696"/>
              </a:solidFill>
              <a:ln w="9525">
                <a:solidFill>
                  <a:schemeClr val="tx1"/>
                </a:solidFill>
                <a:round/>
                <a:headEnd/>
                <a:tailEnd/>
              </a:ln>
            </p:spPr>
            <p:txBody>
              <a:bodyP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14" name="Freeform 11"/>
              <p:cNvSpPr>
                <a:spLocks/>
              </p:cNvSpPr>
              <p:nvPr/>
            </p:nvSpPr>
            <p:spPr bwMode="auto">
              <a:xfrm>
                <a:off x="32" y="15"/>
                <a:ext cx="640" cy="855"/>
              </a:xfrm>
              <a:custGeom>
                <a:avLst/>
                <a:gdLst>
                  <a:gd name="T0" fmla="*/ 193 w 640"/>
                  <a:gd name="T1" fmla="*/ 85 h 855"/>
                  <a:gd name="T2" fmla="*/ 247 w 640"/>
                  <a:gd name="T3" fmla="*/ 0 h 855"/>
                  <a:gd name="T4" fmla="*/ 436 w 640"/>
                  <a:gd name="T5" fmla="*/ 36 h 855"/>
                  <a:gd name="T6" fmla="*/ 331 w 640"/>
                  <a:gd name="T7" fmla="*/ 162 h 855"/>
                  <a:gd name="T8" fmla="*/ 406 w 640"/>
                  <a:gd name="T9" fmla="*/ 280 h 855"/>
                  <a:gd name="T10" fmla="*/ 562 w 640"/>
                  <a:gd name="T11" fmla="*/ 478 h 855"/>
                  <a:gd name="T12" fmla="*/ 640 w 640"/>
                  <a:gd name="T13" fmla="*/ 690 h 855"/>
                  <a:gd name="T14" fmla="*/ 566 w 640"/>
                  <a:gd name="T15" fmla="*/ 808 h 855"/>
                  <a:gd name="T16" fmla="*/ 427 w 640"/>
                  <a:gd name="T17" fmla="*/ 852 h 855"/>
                  <a:gd name="T18" fmla="*/ 277 w 640"/>
                  <a:gd name="T19" fmla="*/ 855 h 855"/>
                  <a:gd name="T20" fmla="*/ 121 w 640"/>
                  <a:gd name="T21" fmla="*/ 849 h 855"/>
                  <a:gd name="T22" fmla="*/ 52 w 640"/>
                  <a:gd name="T23" fmla="*/ 813 h 855"/>
                  <a:gd name="T24" fmla="*/ 0 w 640"/>
                  <a:gd name="T25" fmla="*/ 703 h 855"/>
                  <a:gd name="T26" fmla="*/ 24 w 640"/>
                  <a:gd name="T27" fmla="*/ 585 h 855"/>
                  <a:gd name="T28" fmla="*/ 210 w 640"/>
                  <a:gd name="T29" fmla="*/ 301 h 855"/>
                  <a:gd name="T30" fmla="*/ 252 w 640"/>
                  <a:gd name="T31" fmla="*/ 203 h 855"/>
                  <a:gd name="T32" fmla="*/ 193 w 640"/>
                  <a:gd name="T33" fmla="*/ 85 h 855"/>
                  <a:gd name="T34" fmla="*/ 193 w 640"/>
                  <a:gd name="T35" fmla="*/ 85 h 8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640" h="855">
                    <a:moveTo>
                      <a:pt x="193" y="85"/>
                    </a:moveTo>
                    <a:lnTo>
                      <a:pt x="247" y="0"/>
                    </a:lnTo>
                    <a:lnTo>
                      <a:pt x="436" y="36"/>
                    </a:lnTo>
                    <a:lnTo>
                      <a:pt x="331" y="162"/>
                    </a:lnTo>
                    <a:lnTo>
                      <a:pt x="406" y="280"/>
                    </a:lnTo>
                    <a:lnTo>
                      <a:pt x="562" y="478"/>
                    </a:lnTo>
                    <a:lnTo>
                      <a:pt x="640" y="690"/>
                    </a:lnTo>
                    <a:lnTo>
                      <a:pt x="566" y="808"/>
                    </a:lnTo>
                    <a:lnTo>
                      <a:pt x="427" y="852"/>
                    </a:lnTo>
                    <a:lnTo>
                      <a:pt x="277" y="855"/>
                    </a:lnTo>
                    <a:lnTo>
                      <a:pt x="121" y="849"/>
                    </a:lnTo>
                    <a:lnTo>
                      <a:pt x="52" y="813"/>
                    </a:lnTo>
                    <a:lnTo>
                      <a:pt x="0" y="703"/>
                    </a:lnTo>
                    <a:lnTo>
                      <a:pt x="24" y="585"/>
                    </a:lnTo>
                    <a:lnTo>
                      <a:pt x="210" y="301"/>
                    </a:lnTo>
                    <a:lnTo>
                      <a:pt x="252" y="203"/>
                    </a:lnTo>
                    <a:lnTo>
                      <a:pt x="193" y="85"/>
                    </a:lnTo>
                    <a:close/>
                  </a:path>
                </a:pathLst>
              </a:custGeom>
              <a:solidFill>
                <a:srgbClr val="969696"/>
              </a:solidFill>
              <a:ln>
                <a:noFill/>
              </a:ln>
              <a:extLst>
                <a:ext uri="{91240B29-F687-4F45-9708-019B960494DF}">
                  <a14:hiddenLine xmlns:a14="http://schemas.microsoft.com/office/drawing/2010/main" w="9525">
                    <a:solidFill>
                      <a:schemeClr val="tx1"/>
                    </a:solidFill>
                    <a:round/>
                    <a:headEnd/>
                    <a:tailEnd/>
                  </a14:hiddenLine>
                </a:ext>
              </a:extLst>
            </p:spPr>
            <p:txBody>
              <a:bodyP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15" name="Freeform 12"/>
              <p:cNvSpPr>
                <a:spLocks/>
              </p:cNvSpPr>
              <p:nvPr/>
            </p:nvSpPr>
            <p:spPr bwMode="auto">
              <a:xfrm>
                <a:off x="114" y="162"/>
                <a:ext cx="218" cy="174"/>
              </a:xfrm>
              <a:custGeom>
                <a:avLst/>
                <a:gdLst>
                  <a:gd name="T0" fmla="*/ 0 w 414"/>
                  <a:gd name="T1" fmla="*/ 0 h 174"/>
                  <a:gd name="T2" fmla="*/ 36 w 414"/>
                  <a:gd name="T3" fmla="*/ 30 h 174"/>
                  <a:gd name="T4" fmla="*/ 42 w 414"/>
                  <a:gd name="T5" fmla="*/ 48 h 174"/>
                  <a:gd name="T6" fmla="*/ 78 w 414"/>
                  <a:gd name="T7" fmla="*/ 60 h 174"/>
                  <a:gd name="T8" fmla="*/ 204 w 414"/>
                  <a:gd name="T9" fmla="*/ 60 h 174"/>
                  <a:gd name="T10" fmla="*/ 294 w 414"/>
                  <a:gd name="T11" fmla="*/ 108 h 174"/>
                  <a:gd name="T12" fmla="*/ 372 w 414"/>
                  <a:gd name="T13" fmla="*/ 156 h 174"/>
                  <a:gd name="T14" fmla="*/ 414 w 414"/>
                  <a:gd name="T15" fmla="*/ 174 h 17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14" h="174">
                    <a:moveTo>
                      <a:pt x="0" y="0"/>
                    </a:moveTo>
                    <a:cubicBezTo>
                      <a:pt x="13" y="9"/>
                      <a:pt x="27" y="16"/>
                      <a:pt x="36" y="30"/>
                    </a:cubicBezTo>
                    <a:cubicBezTo>
                      <a:pt x="40" y="35"/>
                      <a:pt x="37" y="44"/>
                      <a:pt x="42" y="48"/>
                    </a:cubicBezTo>
                    <a:cubicBezTo>
                      <a:pt x="52" y="55"/>
                      <a:pt x="78" y="60"/>
                      <a:pt x="78" y="60"/>
                    </a:cubicBezTo>
                    <a:cubicBezTo>
                      <a:pt x="108" y="105"/>
                      <a:pt x="273" y="106"/>
                      <a:pt x="204" y="60"/>
                    </a:cubicBezTo>
                    <a:cubicBezTo>
                      <a:pt x="215" y="115"/>
                      <a:pt x="234" y="103"/>
                      <a:pt x="294" y="108"/>
                    </a:cubicBezTo>
                    <a:cubicBezTo>
                      <a:pt x="306" y="143"/>
                      <a:pt x="344" y="137"/>
                      <a:pt x="372" y="156"/>
                    </a:cubicBezTo>
                    <a:cubicBezTo>
                      <a:pt x="386" y="165"/>
                      <a:pt x="397" y="174"/>
                      <a:pt x="414" y="174"/>
                    </a:cubicBezTo>
                  </a:path>
                </a:pathLst>
              </a:custGeom>
              <a:noFill/>
              <a:ln w="57150" cmpd="sng">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16" name="Freeform 13"/>
              <p:cNvSpPr>
                <a:spLocks/>
              </p:cNvSpPr>
              <p:nvPr/>
            </p:nvSpPr>
            <p:spPr bwMode="auto">
              <a:xfrm>
                <a:off x="246" y="213"/>
                <a:ext cx="218" cy="144"/>
              </a:xfrm>
              <a:custGeom>
                <a:avLst/>
                <a:gdLst>
                  <a:gd name="T0" fmla="*/ 0 w 168"/>
                  <a:gd name="T1" fmla="*/ 33 h 42"/>
                  <a:gd name="T2" fmla="*/ 24 w 168"/>
                  <a:gd name="T3" fmla="*/ 24 h 42"/>
                  <a:gd name="T4" fmla="*/ 78 w 168"/>
                  <a:gd name="T5" fmla="*/ 21 h 42"/>
                  <a:gd name="T6" fmla="*/ 168 w 168"/>
                  <a:gd name="T7" fmla="*/ 0 h 4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68" h="42">
                    <a:moveTo>
                      <a:pt x="0" y="33"/>
                    </a:moveTo>
                    <a:cubicBezTo>
                      <a:pt x="26" y="42"/>
                      <a:pt x="12" y="26"/>
                      <a:pt x="24" y="24"/>
                    </a:cubicBezTo>
                    <a:cubicBezTo>
                      <a:pt x="42" y="20"/>
                      <a:pt x="60" y="22"/>
                      <a:pt x="78" y="21"/>
                    </a:cubicBezTo>
                    <a:cubicBezTo>
                      <a:pt x="107" y="2"/>
                      <a:pt x="134" y="0"/>
                      <a:pt x="168" y="0"/>
                    </a:cubicBezTo>
                  </a:path>
                </a:pathLst>
              </a:custGeom>
              <a:noFill/>
              <a:ln w="57150" cmpd="sng">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grpSp>
        <p:sp>
          <p:nvSpPr>
            <p:cNvPr id="11" name="Text Box 14"/>
            <p:cNvSpPr txBox="1">
              <a:spLocks noChangeArrowheads="1"/>
            </p:cNvSpPr>
            <p:nvPr/>
          </p:nvSpPr>
          <p:spPr bwMode="auto">
            <a:xfrm>
              <a:off x="36" y="419"/>
              <a:ext cx="636" cy="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lnSpc>
                  <a:spcPct val="80000"/>
                </a:lnSpc>
                <a:spcAft>
                  <a:spcPts val="0"/>
                </a:spcAft>
              </a:pPr>
              <a:r>
                <a:rPr lang="es-ES_tradnl" sz="1600" b="1" kern="1200" dirty="0">
                  <a:solidFill>
                    <a:srgbClr val="000000"/>
                  </a:solidFill>
                  <a:effectLst/>
                  <a:latin typeface="Times New Roman"/>
                  <a:ea typeface="Times New Roman"/>
                  <a:cs typeface="Times New Roman"/>
                </a:rPr>
                <a:t>Cartón y papel</a:t>
              </a:r>
              <a:endParaRPr lang="es-CO" sz="1200" dirty="0">
                <a:effectLst/>
                <a:latin typeface="Times New Roman"/>
                <a:ea typeface="Times New Roman"/>
              </a:endParaRPr>
            </a:p>
          </p:txBody>
        </p:sp>
      </p:grpSp>
      <p:grpSp>
        <p:nvGrpSpPr>
          <p:cNvPr id="17" name="Group 51"/>
          <p:cNvGrpSpPr/>
          <p:nvPr/>
        </p:nvGrpSpPr>
        <p:grpSpPr bwMode="auto">
          <a:xfrm>
            <a:off x="850946" y="3556616"/>
            <a:ext cx="1560813" cy="1730348"/>
            <a:chOff x="0" y="0"/>
            <a:chExt cx="816" cy="912"/>
          </a:xfrm>
        </p:grpSpPr>
        <p:grpSp>
          <p:nvGrpSpPr>
            <p:cNvPr id="18" name="Group 52"/>
            <p:cNvGrpSpPr>
              <a:grpSpLocks/>
            </p:cNvGrpSpPr>
            <p:nvPr/>
          </p:nvGrpSpPr>
          <p:grpSpPr bwMode="auto">
            <a:xfrm>
              <a:off x="0" y="0"/>
              <a:ext cx="757" cy="912"/>
              <a:chOff x="0" y="0"/>
              <a:chExt cx="672" cy="912"/>
            </a:xfrm>
          </p:grpSpPr>
          <p:sp>
            <p:nvSpPr>
              <p:cNvPr id="23" name="Freeform 53"/>
              <p:cNvSpPr>
                <a:spLocks/>
              </p:cNvSpPr>
              <p:nvPr/>
            </p:nvSpPr>
            <p:spPr bwMode="auto">
              <a:xfrm>
                <a:off x="270" y="44"/>
                <a:ext cx="238" cy="219"/>
              </a:xfrm>
              <a:custGeom>
                <a:avLst/>
                <a:gdLst>
                  <a:gd name="T0" fmla="*/ 238 w 238"/>
                  <a:gd name="T1" fmla="*/ 4 h 219"/>
                  <a:gd name="T2" fmla="*/ 141 w 238"/>
                  <a:gd name="T3" fmla="*/ 79 h 219"/>
                  <a:gd name="T4" fmla="*/ 143 w 238"/>
                  <a:gd name="T5" fmla="*/ 195 h 219"/>
                  <a:gd name="T6" fmla="*/ 120 w 238"/>
                  <a:gd name="T7" fmla="*/ 219 h 219"/>
                  <a:gd name="T8" fmla="*/ 0 w 238"/>
                  <a:gd name="T9" fmla="*/ 214 h 219"/>
                  <a:gd name="T10" fmla="*/ 0 w 238"/>
                  <a:gd name="T11" fmla="*/ 181 h 219"/>
                  <a:gd name="T12" fmla="*/ 87 w 238"/>
                  <a:gd name="T13" fmla="*/ 189 h 219"/>
                  <a:gd name="T14" fmla="*/ 33 w 238"/>
                  <a:gd name="T15" fmla="*/ 156 h 219"/>
                  <a:gd name="T16" fmla="*/ 103 w 238"/>
                  <a:gd name="T17" fmla="*/ 158 h 219"/>
                  <a:gd name="T18" fmla="*/ 66 w 238"/>
                  <a:gd name="T19" fmla="*/ 70 h 219"/>
                  <a:gd name="T20" fmla="*/ 137 w 238"/>
                  <a:gd name="T21" fmla="*/ 30 h 219"/>
                  <a:gd name="T22" fmla="*/ 196 w 238"/>
                  <a:gd name="T23" fmla="*/ 0 h 219"/>
                  <a:gd name="T24" fmla="*/ 238 w 238"/>
                  <a:gd name="T25" fmla="*/ 4 h 219"/>
                  <a:gd name="T26" fmla="*/ 238 w 238"/>
                  <a:gd name="T27" fmla="*/ 4 h 21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38" h="219">
                    <a:moveTo>
                      <a:pt x="238" y="4"/>
                    </a:moveTo>
                    <a:lnTo>
                      <a:pt x="141" y="79"/>
                    </a:lnTo>
                    <a:lnTo>
                      <a:pt x="143" y="195"/>
                    </a:lnTo>
                    <a:lnTo>
                      <a:pt x="120" y="219"/>
                    </a:lnTo>
                    <a:lnTo>
                      <a:pt x="0" y="214"/>
                    </a:lnTo>
                    <a:lnTo>
                      <a:pt x="0" y="181"/>
                    </a:lnTo>
                    <a:lnTo>
                      <a:pt x="87" y="189"/>
                    </a:lnTo>
                    <a:lnTo>
                      <a:pt x="33" y="156"/>
                    </a:lnTo>
                    <a:lnTo>
                      <a:pt x="103" y="158"/>
                    </a:lnTo>
                    <a:lnTo>
                      <a:pt x="66" y="70"/>
                    </a:lnTo>
                    <a:lnTo>
                      <a:pt x="137" y="30"/>
                    </a:lnTo>
                    <a:lnTo>
                      <a:pt x="196" y="0"/>
                    </a:lnTo>
                    <a:lnTo>
                      <a:pt x="238" y="4"/>
                    </a:lnTo>
                    <a:close/>
                  </a:path>
                </a:pathLst>
              </a:custGeom>
              <a:solidFill>
                <a:srgbClr val="FF0000"/>
              </a:solidFill>
              <a:ln w="9525">
                <a:solidFill>
                  <a:srgbClr val="000000"/>
                </a:solidFill>
                <a:round/>
                <a:headEnd/>
                <a:tailEnd/>
              </a:ln>
            </p:spPr>
            <p:txBody>
              <a:bodyP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24" name="Freeform 54"/>
              <p:cNvSpPr>
                <a:spLocks/>
              </p:cNvSpPr>
              <p:nvPr/>
            </p:nvSpPr>
            <p:spPr bwMode="auto">
              <a:xfrm>
                <a:off x="0" y="0"/>
                <a:ext cx="672" cy="912"/>
              </a:xfrm>
              <a:custGeom>
                <a:avLst/>
                <a:gdLst>
                  <a:gd name="T0" fmla="*/ 152 w 3458"/>
                  <a:gd name="T1" fmla="*/ 85 h 4328"/>
                  <a:gd name="T2" fmla="*/ 211 w 3458"/>
                  <a:gd name="T3" fmla="*/ 47 h 4328"/>
                  <a:gd name="T4" fmla="*/ 178 w 3458"/>
                  <a:gd name="T5" fmla="*/ 0 h 4328"/>
                  <a:gd name="T6" fmla="*/ 291 w 3458"/>
                  <a:gd name="T7" fmla="*/ 0 h 4328"/>
                  <a:gd name="T8" fmla="*/ 398 w 3458"/>
                  <a:gd name="T9" fmla="*/ 19 h 4328"/>
                  <a:gd name="T10" fmla="*/ 483 w 3458"/>
                  <a:gd name="T11" fmla="*/ 43 h 4328"/>
                  <a:gd name="T12" fmla="*/ 356 w 3458"/>
                  <a:gd name="T13" fmla="*/ 50 h 4328"/>
                  <a:gd name="T14" fmla="*/ 293 w 3458"/>
                  <a:gd name="T15" fmla="*/ 62 h 4328"/>
                  <a:gd name="T16" fmla="*/ 300 w 3458"/>
                  <a:gd name="T17" fmla="*/ 239 h 4328"/>
                  <a:gd name="T18" fmla="*/ 267 w 3458"/>
                  <a:gd name="T19" fmla="*/ 265 h 4328"/>
                  <a:gd name="T20" fmla="*/ 270 w 3458"/>
                  <a:gd name="T21" fmla="*/ 319 h 4328"/>
                  <a:gd name="T22" fmla="*/ 119 w 3458"/>
                  <a:gd name="T23" fmla="*/ 527 h 4328"/>
                  <a:gd name="T24" fmla="*/ 82 w 3458"/>
                  <a:gd name="T25" fmla="*/ 595 h 4328"/>
                  <a:gd name="T26" fmla="*/ 63 w 3458"/>
                  <a:gd name="T27" fmla="*/ 664 h 4328"/>
                  <a:gd name="T28" fmla="*/ 52 w 3458"/>
                  <a:gd name="T29" fmla="*/ 728 h 4328"/>
                  <a:gd name="T30" fmla="*/ 76 w 3458"/>
                  <a:gd name="T31" fmla="*/ 784 h 4328"/>
                  <a:gd name="T32" fmla="*/ 117 w 3458"/>
                  <a:gd name="T33" fmla="*/ 839 h 4328"/>
                  <a:gd name="T34" fmla="*/ 159 w 3458"/>
                  <a:gd name="T35" fmla="*/ 860 h 4328"/>
                  <a:gd name="T36" fmla="*/ 232 w 3458"/>
                  <a:gd name="T37" fmla="*/ 865 h 4328"/>
                  <a:gd name="T38" fmla="*/ 359 w 3458"/>
                  <a:gd name="T39" fmla="*/ 865 h 4328"/>
                  <a:gd name="T40" fmla="*/ 452 w 3458"/>
                  <a:gd name="T41" fmla="*/ 855 h 4328"/>
                  <a:gd name="T42" fmla="*/ 520 w 3458"/>
                  <a:gd name="T43" fmla="*/ 825 h 4328"/>
                  <a:gd name="T44" fmla="*/ 574 w 3458"/>
                  <a:gd name="T45" fmla="*/ 782 h 4328"/>
                  <a:gd name="T46" fmla="*/ 598 w 3458"/>
                  <a:gd name="T47" fmla="*/ 723 h 4328"/>
                  <a:gd name="T48" fmla="*/ 609 w 3458"/>
                  <a:gd name="T49" fmla="*/ 659 h 4328"/>
                  <a:gd name="T50" fmla="*/ 607 w 3458"/>
                  <a:gd name="T51" fmla="*/ 574 h 4328"/>
                  <a:gd name="T52" fmla="*/ 576 w 3458"/>
                  <a:gd name="T53" fmla="*/ 501 h 4328"/>
                  <a:gd name="T54" fmla="*/ 509 w 3458"/>
                  <a:gd name="T55" fmla="*/ 383 h 4328"/>
                  <a:gd name="T56" fmla="*/ 422 w 3458"/>
                  <a:gd name="T57" fmla="*/ 277 h 4328"/>
                  <a:gd name="T58" fmla="*/ 415 w 3458"/>
                  <a:gd name="T59" fmla="*/ 229 h 4328"/>
                  <a:gd name="T60" fmla="*/ 585 w 3458"/>
                  <a:gd name="T61" fmla="*/ 440 h 4328"/>
                  <a:gd name="T62" fmla="*/ 637 w 3458"/>
                  <a:gd name="T63" fmla="*/ 525 h 4328"/>
                  <a:gd name="T64" fmla="*/ 668 w 3458"/>
                  <a:gd name="T65" fmla="*/ 614 h 4328"/>
                  <a:gd name="T66" fmla="*/ 672 w 3458"/>
                  <a:gd name="T67" fmla="*/ 716 h 4328"/>
                  <a:gd name="T68" fmla="*/ 637 w 3458"/>
                  <a:gd name="T69" fmla="*/ 791 h 4328"/>
                  <a:gd name="T70" fmla="*/ 581 w 3458"/>
                  <a:gd name="T71" fmla="*/ 855 h 4328"/>
                  <a:gd name="T72" fmla="*/ 518 w 3458"/>
                  <a:gd name="T73" fmla="*/ 888 h 4328"/>
                  <a:gd name="T74" fmla="*/ 450 w 3458"/>
                  <a:gd name="T75" fmla="*/ 907 h 4328"/>
                  <a:gd name="T76" fmla="*/ 333 w 3458"/>
                  <a:gd name="T77" fmla="*/ 912 h 4328"/>
                  <a:gd name="T78" fmla="*/ 193 w 3458"/>
                  <a:gd name="T79" fmla="*/ 898 h 4328"/>
                  <a:gd name="T80" fmla="*/ 104 w 3458"/>
                  <a:gd name="T81" fmla="*/ 872 h 4328"/>
                  <a:gd name="T82" fmla="*/ 45 w 3458"/>
                  <a:gd name="T83" fmla="*/ 825 h 4328"/>
                  <a:gd name="T84" fmla="*/ 11 w 3458"/>
                  <a:gd name="T85" fmla="*/ 760 h 4328"/>
                  <a:gd name="T86" fmla="*/ 0 w 3458"/>
                  <a:gd name="T87" fmla="*/ 673 h 4328"/>
                  <a:gd name="T88" fmla="*/ 17 w 3458"/>
                  <a:gd name="T89" fmla="*/ 586 h 4328"/>
                  <a:gd name="T90" fmla="*/ 37 w 3458"/>
                  <a:gd name="T91" fmla="*/ 527 h 4328"/>
                  <a:gd name="T92" fmla="*/ 80 w 3458"/>
                  <a:gd name="T93" fmla="*/ 463 h 4328"/>
                  <a:gd name="T94" fmla="*/ 246 w 3458"/>
                  <a:gd name="T95" fmla="*/ 267 h 4328"/>
                  <a:gd name="T96" fmla="*/ 259 w 3458"/>
                  <a:gd name="T97" fmla="*/ 210 h 4328"/>
                  <a:gd name="T98" fmla="*/ 204 w 3458"/>
                  <a:gd name="T99" fmla="*/ 104 h 4328"/>
                  <a:gd name="T100" fmla="*/ 152 w 3458"/>
                  <a:gd name="T101" fmla="*/ 85 h 4328"/>
                  <a:gd name="T102" fmla="*/ 152 w 3458"/>
                  <a:gd name="T103" fmla="*/ 85 h 432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3458" h="4328">
                    <a:moveTo>
                      <a:pt x="781" y="405"/>
                    </a:moveTo>
                    <a:lnTo>
                      <a:pt x="1084" y="224"/>
                    </a:lnTo>
                    <a:lnTo>
                      <a:pt x="916" y="0"/>
                    </a:lnTo>
                    <a:lnTo>
                      <a:pt x="1498" y="0"/>
                    </a:lnTo>
                    <a:lnTo>
                      <a:pt x="2047" y="91"/>
                    </a:lnTo>
                    <a:lnTo>
                      <a:pt x="2483" y="203"/>
                    </a:lnTo>
                    <a:lnTo>
                      <a:pt x="1834" y="236"/>
                    </a:lnTo>
                    <a:lnTo>
                      <a:pt x="1509" y="293"/>
                    </a:lnTo>
                    <a:lnTo>
                      <a:pt x="1544" y="1133"/>
                    </a:lnTo>
                    <a:lnTo>
                      <a:pt x="1376" y="1256"/>
                    </a:lnTo>
                    <a:lnTo>
                      <a:pt x="1388" y="1515"/>
                    </a:lnTo>
                    <a:lnTo>
                      <a:pt x="614" y="2499"/>
                    </a:lnTo>
                    <a:lnTo>
                      <a:pt x="424" y="2826"/>
                    </a:lnTo>
                    <a:lnTo>
                      <a:pt x="323" y="3151"/>
                    </a:lnTo>
                    <a:lnTo>
                      <a:pt x="268" y="3454"/>
                    </a:lnTo>
                    <a:lnTo>
                      <a:pt x="390" y="3722"/>
                    </a:lnTo>
                    <a:lnTo>
                      <a:pt x="603" y="3980"/>
                    </a:lnTo>
                    <a:lnTo>
                      <a:pt x="816" y="4081"/>
                    </a:lnTo>
                    <a:lnTo>
                      <a:pt x="1196" y="4104"/>
                    </a:lnTo>
                    <a:lnTo>
                      <a:pt x="1846" y="4104"/>
                    </a:lnTo>
                    <a:lnTo>
                      <a:pt x="2327" y="4058"/>
                    </a:lnTo>
                    <a:lnTo>
                      <a:pt x="2675" y="3914"/>
                    </a:lnTo>
                    <a:lnTo>
                      <a:pt x="2954" y="3712"/>
                    </a:lnTo>
                    <a:lnTo>
                      <a:pt x="3078" y="3431"/>
                    </a:lnTo>
                    <a:lnTo>
                      <a:pt x="3133" y="3129"/>
                    </a:lnTo>
                    <a:lnTo>
                      <a:pt x="3121" y="2724"/>
                    </a:lnTo>
                    <a:lnTo>
                      <a:pt x="2966" y="2378"/>
                    </a:lnTo>
                    <a:lnTo>
                      <a:pt x="2620" y="1817"/>
                    </a:lnTo>
                    <a:lnTo>
                      <a:pt x="2171" y="1313"/>
                    </a:lnTo>
                    <a:lnTo>
                      <a:pt x="2137" y="1089"/>
                    </a:lnTo>
                    <a:lnTo>
                      <a:pt x="3009" y="2087"/>
                    </a:lnTo>
                    <a:lnTo>
                      <a:pt x="3279" y="2490"/>
                    </a:lnTo>
                    <a:lnTo>
                      <a:pt x="3435" y="2916"/>
                    </a:lnTo>
                    <a:lnTo>
                      <a:pt x="3458" y="3397"/>
                    </a:lnTo>
                    <a:lnTo>
                      <a:pt x="3279" y="3756"/>
                    </a:lnTo>
                    <a:lnTo>
                      <a:pt x="2988" y="4058"/>
                    </a:lnTo>
                    <a:lnTo>
                      <a:pt x="2663" y="4216"/>
                    </a:lnTo>
                    <a:lnTo>
                      <a:pt x="2315" y="4305"/>
                    </a:lnTo>
                    <a:lnTo>
                      <a:pt x="1713" y="4328"/>
                    </a:lnTo>
                    <a:lnTo>
                      <a:pt x="994" y="4261"/>
                    </a:lnTo>
                    <a:lnTo>
                      <a:pt x="536" y="4138"/>
                    </a:lnTo>
                    <a:lnTo>
                      <a:pt x="234" y="3914"/>
                    </a:lnTo>
                    <a:lnTo>
                      <a:pt x="55" y="3609"/>
                    </a:lnTo>
                    <a:lnTo>
                      <a:pt x="0" y="3195"/>
                    </a:lnTo>
                    <a:lnTo>
                      <a:pt x="87" y="2781"/>
                    </a:lnTo>
                    <a:lnTo>
                      <a:pt x="188" y="2499"/>
                    </a:lnTo>
                    <a:lnTo>
                      <a:pt x="413" y="2199"/>
                    </a:lnTo>
                    <a:lnTo>
                      <a:pt x="1264" y="1268"/>
                    </a:lnTo>
                    <a:lnTo>
                      <a:pt x="1331" y="998"/>
                    </a:lnTo>
                    <a:lnTo>
                      <a:pt x="1051" y="494"/>
                    </a:lnTo>
                    <a:lnTo>
                      <a:pt x="781" y="405"/>
                    </a:lnTo>
                    <a:close/>
                  </a:path>
                </a:pathLst>
              </a:custGeom>
              <a:solidFill>
                <a:srgbClr val="FF0000"/>
              </a:solidFill>
              <a:ln w="9525">
                <a:solidFill>
                  <a:srgbClr val="000000"/>
                </a:solidFill>
                <a:round/>
                <a:headEnd/>
                <a:tailEnd/>
              </a:ln>
            </p:spPr>
            <p:txBody>
              <a:bodyP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25" name="Freeform 55"/>
              <p:cNvSpPr>
                <a:spLocks/>
              </p:cNvSpPr>
              <p:nvPr/>
            </p:nvSpPr>
            <p:spPr bwMode="auto">
              <a:xfrm>
                <a:off x="32" y="15"/>
                <a:ext cx="640" cy="855"/>
              </a:xfrm>
              <a:custGeom>
                <a:avLst/>
                <a:gdLst>
                  <a:gd name="T0" fmla="*/ 193 w 640"/>
                  <a:gd name="T1" fmla="*/ 85 h 855"/>
                  <a:gd name="T2" fmla="*/ 247 w 640"/>
                  <a:gd name="T3" fmla="*/ 0 h 855"/>
                  <a:gd name="T4" fmla="*/ 436 w 640"/>
                  <a:gd name="T5" fmla="*/ 36 h 855"/>
                  <a:gd name="T6" fmla="*/ 331 w 640"/>
                  <a:gd name="T7" fmla="*/ 162 h 855"/>
                  <a:gd name="T8" fmla="*/ 406 w 640"/>
                  <a:gd name="T9" fmla="*/ 280 h 855"/>
                  <a:gd name="T10" fmla="*/ 562 w 640"/>
                  <a:gd name="T11" fmla="*/ 478 h 855"/>
                  <a:gd name="T12" fmla="*/ 640 w 640"/>
                  <a:gd name="T13" fmla="*/ 690 h 855"/>
                  <a:gd name="T14" fmla="*/ 566 w 640"/>
                  <a:gd name="T15" fmla="*/ 808 h 855"/>
                  <a:gd name="T16" fmla="*/ 427 w 640"/>
                  <a:gd name="T17" fmla="*/ 852 h 855"/>
                  <a:gd name="T18" fmla="*/ 277 w 640"/>
                  <a:gd name="T19" fmla="*/ 855 h 855"/>
                  <a:gd name="T20" fmla="*/ 121 w 640"/>
                  <a:gd name="T21" fmla="*/ 849 h 855"/>
                  <a:gd name="T22" fmla="*/ 52 w 640"/>
                  <a:gd name="T23" fmla="*/ 813 h 855"/>
                  <a:gd name="T24" fmla="*/ 0 w 640"/>
                  <a:gd name="T25" fmla="*/ 703 h 855"/>
                  <a:gd name="T26" fmla="*/ 24 w 640"/>
                  <a:gd name="T27" fmla="*/ 585 h 855"/>
                  <a:gd name="T28" fmla="*/ 210 w 640"/>
                  <a:gd name="T29" fmla="*/ 301 h 855"/>
                  <a:gd name="T30" fmla="*/ 252 w 640"/>
                  <a:gd name="T31" fmla="*/ 203 h 855"/>
                  <a:gd name="T32" fmla="*/ 193 w 640"/>
                  <a:gd name="T33" fmla="*/ 85 h 855"/>
                  <a:gd name="T34" fmla="*/ 193 w 640"/>
                  <a:gd name="T35" fmla="*/ 85 h 8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640" h="855">
                    <a:moveTo>
                      <a:pt x="193" y="85"/>
                    </a:moveTo>
                    <a:lnTo>
                      <a:pt x="247" y="0"/>
                    </a:lnTo>
                    <a:lnTo>
                      <a:pt x="436" y="36"/>
                    </a:lnTo>
                    <a:lnTo>
                      <a:pt x="331" y="162"/>
                    </a:lnTo>
                    <a:lnTo>
                      <a:pt x="406" y="280"/>
                    </a:lnTo>
                    <a:lnTo>
                      <a:pt x="562" y="478"/>
                    </a:lnTo>
                    <a:lnTo>
                      <a:pt x="640" y="690"/>
                    </a:lnTo>
                    <a:lnTo>
                      <a:pt x="566" y="808"/>
                    </a:lnTo>
                    <a:lnTo>
                      <a:pt x="427" y="852"/>
                    </a:lnTo>
                    <a:lnTo>
                      <a:pt x="277" y="855"/>
                    </a:lnTo>
                    <a:lnTo>
                      <a:pt x="121" y="849"/>
                    </a:lnTo>
                    <a:lnTo>
                      <a:pt x="52" y="813"/>
                    </a:lnTo>
                    <a:lnTo>
                      <a:pt x="0" y="703"/>
                    </a:lnTo>
                    <a:lnTo>
                      <a:pt x="24" y="585"/>
                    </a:lnTo>
                    <a:lnTo>
                      <a:pt x="210" y="301"/>
                    </a:lnTo>
                    <a:lnTo>
                      <a:pt x="252" y="203"/>
                    </a:lnTo>
                    <a:lnTo>
                      <a:pt x="193" y="85"/>
                    </a:lnTo>
                    <a:close/>
                  </a:path>
                </a:pathLst>
              </a:custGeom>
              <a:solidFill>
                <a:srgbClr val="FF0000"/>
              </a:solidFill>
              <a:ln>
                <a:noFill/>
              </a:ln>
              <a:extLst>
                <a:ext uri="{91240B29-F687-4F45-9708-019B960494DF}">
                  <a14:hiddenLine xmlns:a14="http://schemas.microsoft.com/office/drawing/2010/main" w="9525">
                    <a:solidFill>
                      <a:schemeClr val="tx1"/>
                    </a:solidFill>
                    <a:round/>
                    <a:headEnd/>
                    <a:tailEnd/>
                  </a14:hiddenLine>
                </a:ext>
              </a:extLst>
            </p:spPr>
            <p:txBody>
              <a:bodyP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grpSp>
        <p:sp>
          <p:nvSpPr>
            <p:cNvPr id="19" name="Freeform 56"/>
            <p:cNvSpPr>
              <a:spLocks/>
            </p:cNvSpPr>
            <p:nvPr/>
          </p:nvSpPr>
          <p:spPr bwMode="auto">
            <a:xfrm>
              <a:off x="200" y="162"/>
              <a:ext cx="218" cy="174"/>
            </a:xfrm>
            <a:custGeom>
              <a:avLst/>
              <a:gdLst>
                <a:gd name="T0" fmla="*/ 0 w 414"/>
                <a:gd name="T1" fmla="*/ 0 h 174"/>
                <a:gd name="T2" fmla="*/ 36 w 414"/>
                <a:gd name="T3" fmla="*/ 30 h 174"/>
                <a:gd name="T4" fmla="*/ 42 w 414"/>
                <a:gd name="T5" fmla="*/ 48 h 174"/>
                <a:gd name="T6" fmla="*/ 78 w 414"/>
                <a:gd name="T7" fmla="*/ 60 h 174"/>
                <a:gd name="T8" fmla="*/ 204 w 414"/>
                <a:gd name="T9" fmla="*/ 60 h 174"/>
                <a:gd name="T10" fmla="*/ 294 w 414"/>
                <a:gd name="T11" fmla="*/ 108 h 174"/>
                <a:gd name="T12" fmla="*/ 372 w 414"/>
                <a:gd name="T13" fmla="*/ 156 h 174"/>
                <a:gd name="T14" fmla="*/ 414 w 414"/>
                <a:gd name="T15" fmla="*/ 174 h 17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14" h="174">
                  <a:moveTo>
                    <a:pt x="0" y="0"/>
                  </a:moveTo>
                  <a:cubicBezTo>
                    <a:pt x="13" y="9"/>
                    <a:pt x="27" y="16"/>
                    <a:pt x="36" y="30"/>
                  </a:cubicBezTo>
                  <a:cubicBezTo>
                    <a:pt x="40" y="35"/>
                    <a:pt x="37" y="44"/>
                    <a:pt x="42" y="48"/>
                  </a:cubicBezTo>
                  <a:cubicBezTo>
                    <a:pt x="52" y="55"/>
                    <a:pt x="78" y="60"/>
                    <a:pt x="78" y="60"/>
                  </a:cubicBezTo>
                  <a:cubicBezTo>
                    <a:pt x="108" y="105"/>
                    <a:pt x="273" y="106"/>
                    <a:pt x="204" y="60"/>
                  </a:cubicBezTo>
                  <a:cubicBezTo>
                    <a:pt x="215" y="115"/>
                    <a:pt x="234" y="103"/>
                    <a:pt x="294" y="108"/>
                  </a:cubicBezTo>
                  <a:cubicBezTo>
                    <a:pt x="306" y="143"/>
                    <a:pt x="344" y="137"/>
                    <a:pt x="372" y="156"/>
                  </a:cubicBezTo>
                  <a:cubicBezTo>
                    <a:pt x="386" y="165"/>
                    <a:pt x="397" y="174"/>
                    <a:pt x="414" y="174"/>
                  </a:cubicBezTo>
                </a:path>
              </a:pathLst>
            </a:custGeom>
            <a:noFill/>
            <a:ln w="57150" cmpd="sng">
              <a:solidFill>
                <a:srgbClr val="000000"/>
              </a:solidFill>
              <a:round/>
              <a:headEnd/>
              <a:tailEnd/>
            </a:ln>
            <a:effectLst/>
            <a:extLst>
              <a:ext uri="{909E8E84-426E-40DD-AFC4-6F175D3DCCD1}">
                <a14:hiddenFill xmlns:a14="http://schemas.microsoft.com/office/drawing/2010/main">
                  <a:solidFill>
                    <a:srgbClr val="33CC33"/>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grpSp>
          <p:nvGrpSpPr>
            <p:cNvPr id="20" name="Group 57"/>
            <p:cNvGrpSpPr>
              <a:grpSpLocks/>
            </p:cNvGrpSpPr>
            <p:nvPr/>
          </p:nvGrpSpPr>
          <p:grpSpPr bwMode="auto">
            <a:xfrm>
              <a:off x="38" y="213"/>
              <a:ext cx="778" cy="669"/>
              <a:chOff x="38" y="213"/>
              <a:chExt cx="778" cy="669"/>
            </a:xfrm>
          </p:grpSpPr>
          <p:sp>
            <p:nvSpPr>
              <p:cNvPr id="21" name="Freeform 58"/>
              <p:cNvSpPr>
                <a:spLocks/>
              </p:cNvSpPr>
              <p:nvPr/>
            </p:nvSpPr>
            <p:spPr bwMode="auto">
              <a:xfrm>
                <a:off x="332" y="213"/>
                <a:ext cx="218" cy="144"/>
              </a:xfrm>
              <a:custGeom>
                <a:avLst/>
                <a:gdLst>
                  <a:gd name="T0" fmla="*/ 0 w 168"/>
                  <a:gd name="T1" fmla="*/ 33 h 42"/>
                  <a:gd name="T2" fmla="*/ 24 w 168"/>
                  <a:gd name="T3" fmla="*/ 24 h 42"/>
                  <a:gd name="T4" fmla="*/ 78 w 168"/>
                  <a:gd name="T5" fmla="*/ 21 h 42"/>
                  <a:gd name="T6" fmla="*/ 168 w 168"/>
                  <a:gd name="T7" fmla="*/ 0 h 4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68" h="42">
                    <a:moveTo>
                      <a:pt x="0" y="33"/>
                    </a:moveTo>
                    <a:cubicBezTo>
                      <a:pt x="26" y="42"/>
                      <a:pt x="12" y="26"/>
                      <a:pt x="24" y="24"/>
                    </a:cubicBezTo>
                    <a:cubicBezTo>
                      <a:pt x="42" y="20"/>
                      <a:pt x="60" y="22"/>
                      <a:pt x="78" y="21"/>
                    </a:cubicBezTo>
                    <a:cubicBezTo>
                      <a:pt x="107" y="2"/>
                      <a:pt x="134" y="0"/>
                      <a:pt x="168" y="0"/>
                    </a:cubicBezTo>
                  </a:path>
                </a:pathLst>
              </a:custGeom>
              <a:solidFill>
                <a:srgbClr val="33CC33"/>
              </a:solidFill>
              <a:ln w="57150" cmpd="sng">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22" name="Text Box 59"/>
              <p:cNvSpPr txBox="1">
                <a:spLocks noChangeArrowheads="1"/>
              </p:cNvSpPr>
              <p:nvPr/>
            </p:nvSpPr>
            <p:spPr bwMode="auto">
              <a:xfrm>
                <a:off x="38" y="477"/>
                <a:ext cx="778" cy="405"/>
              </a:xfrm>
              <a:prstGeom prst="rect">
                <a:avLst/>
              </a:prstGeom>
              <a:noFill/>
              <a:ln>
                <a:noFill/>
              </a:ln>
              <a:effectLst/>
              <a:extLst>
                <a:ext uri="{909E8E84-426E-40DD-AFC4-6F175D3DCCD1}">
                  <a14:hiddenFill xmlns:a14="http://schemas.microsoft.com/office/drawing/2010/main">
                    <a:solidFill>
                      <a:srgbClr val="33CC33"/>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lnSpc>
                    <a:spcPct val="80000"/>
                  </a:lnSpc>
                  <a:spcAft>
                    <a:spcPts val="0"/>
                  </a:spcAft>
                </a:pPr>
                <a:r>
                  <a:rPr lang="es-ES_tradnl" sz="1400" b="1" kern="1200" dirty="0">
                    <a:solidFill>
                      <a:srgbClr val="FFFFFF"/>
                    </a:solidFill>
                    <a:effectLst/>
                    <a:latin typeface="Times New Roman"/>
                    <a:ea typeface="Times New Roman"/>
                    <a:cs typeface="Times New Roman"/>
                  </a:rPr>
                  <a:t>Residuos biológicos</a:t>
                </a:r>
                <a:endParaRPr lang="es-CO" sz="1200" dirty="0">
                  <a:effectLst/>
                  <a:latin typeface="Times New Roman"/>
                  <a:ea typeface="Times New Roman"/>
                </a:endParaRPr>
              </a:p>
            </p:txBody>
          </p:sp>
        </p:grpSp>
      </p:grpSp>
      <p:grpSp>
        <p:nvGrpSpPr>
          <p:cNvPr id="26" name="Group 22"/>
          <p:cNvGrpSpPr/>
          <p:nvPr/>
        </p:nvGrpSpPr>
        <p:grpSpPr bwMode="auto">
          <a:xfrm>
            <a:off x="6347237" y="3407668"/>
            <a:ext cx="1171273" cy="1214812"/>
            <a:chOff x="0" y="0"/>
            <a:chExt cx="724" cy="912"/>
          </a:xfrm>
        </p:grpSpPr>
        <p:sp>
          <p:nvSpPr>
            <p:cNvPr id="27" name="Freeform 23"/>
            <p:cNvSpPr>
              <a:spLocks/>
            </p:cNvSpPr>
            <p:nvPr/>
          </p:nvSpPr>
          <p:spPr bwMode="auto">
            <a:xfrm>
              <a:off x="270" y="44"/>
              <a:ext cx="238" cy="219"/>
            </a:xfrm>
            <a:custGeom>
              <a:avLst/>
              <a:gdLst>
                <a:gd name="T0" fmla="*/ 238 w 238"/>
                <a:gd name="T1" fmla="*/ 4 h 219"/>
                <a:gd name="T2" fmla="*/ 141 w 238"/>
                <a:gd name="T3" fmla="*/ 79 h 219"/>
                <a:gd name="T4" fmla="*/ 143 w 238"/>
                <a:gd name="T5" fmla="*/ 195 h 219"/>
                <a:gd name="T6" fmla="*/ 120 w 238"/>
                <a:gd name="T7" fmla="*/ 219 h 219"/>
                <a:gd name="T8" fmla="*/ 0 w 238"/>
                <a:gd name="T9" fmla="*/ 214 h 219"/>
                <a:gd name="T10" fmla="*/ 0 w 238"/>
                <a:gd name="T11" fmla="*/ 181 h 219"/>
                <a:gd name="T12" fmla="*/ 87 w 238"/>
                <a:gd name="T13" fmla="*/ 189 h 219"/>
                <a:gd name="T14" fmla="*/ 33 w 238"/>
                <a:gd name="T15" fmla="*/ 156 h 219"/>
                <a:gd name="T16" fmla="*/ 103 w 238"/>
                <a:gd name="T17" fmla="*/ 158 h 219"/>
                <a:gd name="T18" fmla="*/ 66 w 238"/>
                <a:gd name="T19" fmla="*/ 70 h 219"/>
                <a:gd name="T20" fmla="*/ 137 w 238"/>
                <a:gd name="T21" fmla="*/ 30 h 219"/>
                <a:gd name="T22" fmla="*/ 196 w 238"/>
                <a:gd name="T23" fmla="*/ 0 h 219"/>
                <a:gd name="T24" fmla="*/ 238 w 238"/>
                <a:gd name="T25" fmla="*/ 4 h 219"/>
                <a:gd name="T26" fmla="*/ 238 w 238"/>
                <a:gd name="T27" fmla="*/ 4 h 21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38" h="219">
                  <a:moveTo>
                    <a:pt x="238" y="4"/>
                  </a:moveTo>
                  <a:lnTo>
                    <a:pt x="141" y="79"/>
                  </a:lnTo>
                  <a:lnTo>
                    <a:pt x="143" y="195"/>
                  </a:lnTo>
                  <a:lnTo>
                    <a:pt x="120" y="219"/>
                  </a:lnTo>
                  <a:lnTo>
                    <a:pt x="0" y="214"/>
                  </a:lnTo>
                  <a:lnTo>
                    <a:pt x="0" y="181"/>
                  </a:lnTo>
                  <a:lnTo>
                    <a:pt x="87" y="189"/>
                  </a:lnTo>
                  <a:lnTo>
                    <a:pt x="33" y="156"/>
                  </a:lnTo>
                  <a:lnTo>
                    <a:pt x="103" y="158"/>
                  </a:lnTo>
                  <a:lnTo>
                    <a:pt x="66" y="70"/>
                  </a:lnTo>
                  <a:lnTo>
                    <a:pt x="137" y="30"/>
                  </a:lnTo>
                  <a:lnTo>
                    <a:pt x="196" y="0"/>
                  </a:lnTo>
                  <a:lnTo>
                    <a:pt x="238" y="4"/>
                  </a:lnTo>
                  <a:close/>
                </a:path>
              </a:pathLst>
            </a:custGeom>
            <a:solidFill>
              <a:srgbClr val="0000CC"/>
            </a:solidFill>
            <a:ln w="9525">
              <a:solidFill>
                <a:srgbClr val="000000"/>
              </a:solidFill>
              <a:round/>
              <a:headEnd/>
              <a:tailEnd/>
            </a:ln>
          </p:spPr>
          <p:txBody>
            <a:bodyP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28" name="Freeform 24"/>
            <p:cNvSpPr>
              <a:spLocks/>
            </p:cNvSpPr>
            <p:nvPr/>
          </p:nvSpPr>
          <p:spPr bwMode="auto">
            <a:xfrm>
              <a:off x="0" y="0"/>
              <a:ext cx="672" cy="912"/>
            </a:xfrm>
            <a:custGeom>
              <a:avLst/>
              <a:gdLst>
                <a:gd name="T0" fmla="*/ 152 w 3458"/>
                <a:gd name="T1" fmla="*/ 85 h 4328"/>
                <a:gd name="T2" fmla="*/ 211 w 3458"/>
                <a:gd name="T3" fmla="*/ 47 h 4328"/>
                <a:gd name="T4" fmla="*/ 178 w 3458"/>
                <a:gd name="T5" fmla="*/ 0 h 4328"/>
                <a:gd name="T6" fmla="*/ 291 w 3458"/>
                <a:gd name="T7" fmla="*/ 0 h 4328"/>
                <a:gd name="T8" fmla="*/ 398 w 3458"/>
                <a:gd name="T9" fmla="*/ 19 h 4328"/>
                <a:gd name="T10" fmla="*/ 483 w 3458"/>
                <a:gd name="T11" fmla="*/ 43 h 4328"/>
                <a:gd name="T12" fmla="*/ 356 w 3458"/>
                <a:gd name="T13" fmla="*/ 50 h 4328"/>
                <a:gd name="T14" fmla="*/ 293 w 3458"/>
                <a:gd name="T15" fmla="*/ 62 h 4328"/>
                <a:gd name="T16" fmla="*/ 300 w 3458"/>
                <a:gd name="T17" fmla="*/ 239 h 4328"/>
                <a:gd name="T18" fmla="*/ 267 w 3458"/>
                <a:gd name="T19" fmla="*/ 265 h 4328"/>
                <a:gd name="T20" fmla="*/ 270 w 3458"/>
                <a:gd name="T21" fmla="*/ 319 h 4328"/>
                <a:gd name="T22" fmla="*/ 119 w 3458"/>
                <a:gd name="T23" fmla="*/ 527 h 4328"/>
                <a:gd name="T24" fmla="*/ 82 w 3458"/>
                <a:gd name="T25" fmla="*/ 595 h 4328"/>
                <a:gd name="T26" fmla="*/ 63 w 3458"/>
                <a:gd name="T27" fmla="*/ 664 h 4328"/>
                <a:gd name="T28" fmla="*/ 52 w 3458"/>
                <a:gd name="T29" fmla="*/ 728 h 4328"/>
                <a:gd name="T30" fmla="*/ 76 w 3458"/>
                <a:gd name="T31" fmla="*/ 784 h 4328"/>
                <a:gd name="T32" fmla="*/ 117 w 3458"/>
                <a:gd name="T33" fmla="*/ 839 h 4328"/>
                <a:gd name="T34" fmla="*/ 159 w 3458"/>
                <a:gd name="T35" fmla="*/ 860 h 4328"/>
                <a:gd name="T36" fmla="*/ 232 w 3458"/>
                <a:gd name="T37" fmla="*/ 865 h 4328"/>
                <a:gd name="T38" fmla="*/ 359 w 3458"/>
                <a:gd name="T39" fmla="*/ 865 h 4328"/>
                <a:gd name="T40" fmla="*/ 452 w 3458"/>
                <a:gd name="T41" fmla="*/ 855 h 4328"/>
                <a:gd name="T42" fmla="*/ 520 w 3458"/>
                <a:gd name="T43" fmla="*/ 825 h 4328"/>
                <a:gd name="T44" fmla="*/ 574 w 3458"/>
                <a:gd name="T45" fmla="*/ 782 h 4328"/>
                <a:gd name="T46" fmla="*/ 598 w 3458"/>
                <a:gd name="T47" fmla="*/ 723 h 4328"/>
                <a:gd name="T48" fmla="*/ 609 w 3458"/>
                <a:gd name="T49" fmla="*/ 659 h 4328"/>
                <a:gd name="T50" fmla="*/ 607 w 3458"/>
                <a:gd name="T51" fmla="*/ 574 h 4328"/>
                <a:gd name="T52" fmla="*/ 576 w 3458"/>
                <a:gd name="T53" fmla="*/ 501 h 4328"/>
                <a:gd name="T54" fmla="*/ 509 w 3458"/>
                <a:gd name="T55" fmla="*/ 383 h 4328"/>
                <a:gd name="T56" fmla="*/ 422 w 3458"/>
                <a:gd name="T57" fmla="*/ 277 h 4328"/>
                <a:gd name="T58" fmla="*/ 415 w 3458"/>
                <a:gd name="T59" fmla="*/ 229 h 4328"/>
                <a:gd name="T60" fmla="*/ 585 w 3458"/>
                <a:gd name="T61" fmla="*/ 440 h 4328"/>
                <a:gd name="T62" fmla="*/ 637 w 3458"/>
                <a:gd name="T63" fmla="*/ 525 h 4328"/>
                <a:gd name="T64" fmla="*/ 668 w 3458"/>
                <a:gd name="T65" fmla="*/ 614 h 4328"/>
                <a:gd name="T66" fmla="*/ 672 w 3458"/>
                <a:gd name="T67" fmla="*/ 716 h 4328"/>
                <a:gd name="T68" fmla="*/ 637 w 3458"/>
                <a:gd name="T69" fmla="*/ 791 h 4328"/>
                <a:gd name="T70" fmla="*/ 581 w 3458"/>
                <a:gd name="T71" fmla="*/ 855 h 4328"/>
                <a:gd name="T72" fmla="*/ 518 w 3458"/>
                <a:gd name="T73" fmla="*/ 888 h 4328"/>
                <a:gd name="T74" fmla="*/ 450 w 3458"/>
                <a:gd name="T75" fmla="*/ 907 h 4328"/>
                <a:gd name="T76" fmla="*/ 333 w 3458"/>
                <a:gd name="T77" fmla="*/ 912 h 4328"/>
                <a:gd name="T78" fmla="*/ 193 w 3458"/>
                <a:gd name="T79" fmla="*/ 898 h 4328"/>
                <a:gd name="T80" fmla="*/ 104 w 3458"/>
                <a:gd name="T81" fmla="*/ 872 h 4328"/>
                <a:gd name="T82" fmla="*/ 45 w 3458"/>
                <a:gd name="T83" fmla="*/ 825 h 4328"/>
                <a:gd name="T84" fmla="*/ 11 w 3458"/>
                <a:gd name="T85" fmla="*/ 760 h 4328"/>
                <a:gd name="T86" fmla="*/ 0 w 3458"/>
                <a:gd name="T87" fmla="*/ 673 h 4328"/>
                <a:gd name="T88" fmla="*/ 17 w 3458"/>
                <a:gd name="T89" fmla="*/ 586 h 4328"/>
                <a:gd name="T90" fmla="*/ 37 w 3458"/>
                <a:gd name="T91" fmla="*/ 527 h 4328"/>
                <a:gd name="T92" fmla="*/ 80 w 3458"/>
                <a:gd name="T93" fmla="*/ 463 h 4328"/>
                <a:gd name="T94" fmla="*/ 246 w 3458"/>
                <a:gd name="T95" fmla="*/ 267 h 4328"/>
                <a:gd name="T96" fmla="*/ 259 w 3458"/>
                <a:gd name="T97" fmla="*/ 210 h 4328"/>
                <a:gd name="T98" fmla="*/ 204 w 3458"/>
                <a:gd name="T99" fmla="*/ 104 h 4328"/>
                <a:gd name="T100" fmla="*/ 152 w 3458"/>
                <a:gd name="T101" fmla="*/ 85 h 4328"/>
                <a:gd name="T102" fmla="*/ 152 w 3458"/>
                <a:gd name="T103" fmla="*/ 85 h 432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3458" h="4328">
                  <a:moveTo>
                    <a:pt x="781" y="405"/>
                  </a:moveTo>
                  <a:lnTo>
                    <a:pt x="1084" y="224"/>
                  </a:lnTo>
                  <a:lnTo>
                    <a:pt x="916" y="0"/>
                  </a:lnTo>
                  <a:lnTo>
                    <a:pt x="1498" y="0"/>
                  </a:lnTo>
                  <a:lnTo>
                    <a:pt x="2047" y="91"/>
                  </a:lnTo>
                  <a:lnTo>
                    <a:pt x="2483" y="203"/>
                  </a:lnTo>
                  <a:lnTo>
                    <a:pt x="1834" y="236"/>
                  </a:lnTo>
                  <a:lnTo>
                    <a:pt x="1509" y="293"/>
                  </a:lnTo>
                  <a:lnTo>
                    <a:pt x="1544" y="1133"/>
                  </a:lnTo>
                  <a:lnTo>
                    <a:pt x="1376" y="1256"/>
                  </a:lnTo>
                  <a:lnTo>
                    <a:pt x="1388" y="1515"/>
                  </a:lnTo>
                  <a:lnTo>
                    <a:pt x="614" y="2499"/>
                  </a:lnTo>
                  <a:lnTo>
                    <a:pt x="424" y="2826"/>
                  </a:lnTo>
                  <a:lnTo>
                    <a:pt x="323" y="3151"/>
                  </a:lnTo>
                  <a:lnTo>
                    <a:pt x="268" y="3454"/>
                  </a:lnTo>
                  <a:lnTo>
                    <a:pt x="390" y="3722"/>
                  </a:lnTo>
                  <a:lnTo>
                    <a:pt x="603" y="3980"/>
                  </a:lnTo>
                  <a:lnTo>
                    <a:pt x="816" y="4081"/>
                  </a:lnTo>
                  <a:lnTo>
                    <a:pt x="1196" y="4104"/>
                  </a:lnTo>
                  <a:lnTo>
                    <a:pt x="1846" y="4104"/>
                  </a:lnTo>
                  <a:lnTo>
                    <a:pt x="2327" y="4058"/>
                  </a:lnTo>
                  <a:lnTo>
                    <a:pt x="2675" y="3914"/>
                  </a:lnTo>
                  <a:lnTo>
                    <a:pt x="2954" y="3712"/>
                  </a:lnTo>
                  <a:lnTo>
                    <a:pt x="3078" y="3431"/>
                  </a:lnTo>
                  <a:lnTo>
                    <a:pt x="3133" y="3129"/>
                  </a:lnTo>
                  <a:lnTo>
                    <a:pt x="3121" y="2724"/>
                  </a:lnTo>
                  <a:lnTo>
                    <a:pt x="2966" y="2378"/>
                  </a:lnTo>
                  <a:lnTo>
                    <a:pt x="2620" y="1817"/>
                  </a:lnTo>
                  <a:lnTo>
                    <a:pt x="2171" y="1313"/>
                  </a:lnTo>
                  <a:lnTo>
                    <a:pt x="2137" y="1089"/>
                  </a:lnTo>
                  <a:lnTo>
                    <a:pt x="3009" y="2087"/>
                  </a:lnTo>
                  <a:lnTo>
                    <a:pt x="3279" y="2490"/>
                  </a:lnTo>
                  <a:lnTo>
                    <a:pt x="3435" y="2916"/>
                  </a:lnTo>
                  <a:lnTo>
                    <a:pt x="3458" y="3397"/>
                  </a:lnTo>
                  <a:lnTo>
                    <a:pt x="3279" y="3756"/>
                  </a:lnTo>
                  <a:lnTo>
                    <a:pt x="2988" y="4058"/>
                  </a:lnTo>
                  <a:lnTo>
                    <a:pt x="2663" y="4216"/>
                  </a:lnTo>
                  <a:lnTo>
                    <a:pt x="2315" y="4305"/>
                  </a:lnTo>
                  <a:lnTo>
                    <a:pt x="1713" y="4328"/>
                  </a:lnTo>
                  <a:lnTo>
                    <a:pt x="994" y="4261"/>
                  </a:lnTo>
                  <a:lnTo>
                    <a:pt x="536" y="4138"/>
                  </a:lnTo>
                  <a:lnTo>
                    <a:pt x="234" y="3914"/>
                  </a:lnTo>
                  <a:lnTo>
                    <a:pt x="55" y="3609"/>
                  </a:lnTo>
                  <a:lnTo>
                    <a:pt x="0" y="3195"/>
                  </a:lnTo>
                  <a:lnTo>
                    <a:pt x="87" y="2781"/>
                  </a:lnTo>
                  <a:lnTo>
                    <a:pt x="188" y="2499"/>
                  </a:lnTo>
                  <a:lnTo>
                    <a:pt x="413" y="2199"/>
                  </a:lnTo>
                  <a:lnTo>
                    <a:pt x="1264" y="1268"/>
                  </a:lnTo>
                  <a:lnTo>
                    <a:pt x="1331" y="998"/>
                  </a:lnTo>
                  <a:lnTo>
                    <a:pt x="1051" y="494"/>
                  </a:lnTo>
                  <a:lnTo>
                    <a:pt x="781" y="405"/>
                  </a:lnTo>
                  <a:close/>
                </a:path>
              </a:pathLst>
            </a:custGeom>
            <a:solidFill>
              <a:srgbClr val="0000CC"/>
            </a:solidFill>
            <a:ln w="9525">
              <a:solidFill>
                <a:srgbClr val="000000"/>
              </a:solidFill>
              <a:round/>
              <a:headEnd/>
              <a:tailEnd/>
            </a:ln>
          </p:spPr>
          <p:txBody>
            <a:bodyP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29" name="Freeform 25"/>
            <p:cNvSpPr>
              <a:spLocks/>
            </p:cNvSpPr>
            <p:nvPr/>
          </p:nvSpPr>
          <p:spPr bwMode="auto">
            <a:xfrm>
              <a:off x="32" y="15"/>
              <a:ext cx="640" cy="855"/>
            </a:xfrm>
            <a:custGeom>
              <a:avLst/>
              <a:gdLst>
                <a:gd name="T0" fmla="*/ 193 w 640"/>
                <a:gd name="T1" fmla="*/ 85 h 855"/>
                <a:gd name="T2" fmla="*/ 247 w 640"/>
                <a:gd name="T3" fmla="*/ 0 h 855"/>
                <a:gd name="T4" fmla="*/ 436 w 640"/>
                <a:gd name="T5" fmla="*/ 36 h 855"/>
                <a:gd name="T6" fmla="*/ 331 w 640"/>
                <a:gd name="T7" fmla="*/ 162 h 855"/>
                <a:gd name="T8" fmla="*/ 406 w 640"/>
                <a:gd name="T9" fmla="*/ 280 h 855"/>
                <a:gd name="T10" fmla="*/ 562 w 640"/>
                <a:gd name="T11" fmla="*/ 478 h 855"/>
                <a:gd name="T12" fmla="*/ 640 w 640"/>
                <a:gd name="T13" fmla="*/ 690 h 855"/>
                <a:gd name="T14" fmla="*/ 566 w 640"/>
                <a:gd name="T15" fmla="*/ 808 h 855"/>
                <a:gd name="T16" fmla="*/ 427 w 640"/>
                <a:gd name="T17" fmla="*/ 852 h 855"/>
                <a:gd name="T18" fmla="*/ 277 w 640"/>
                <a:gd name="T19" fmla="*/ 855 h 855"/>
                <a:gd name="T20" fmla="*/ 121 w 640"/>
                <a:gd name="T21" fmla="*/ 849 h 855"/>
                <a:gd name="T22" fmla="*/ 52 w 640"/>
                <a:gd name="T23" fmla="*/ 813 h 855"/>
                <a:gd name="T24" fmla="*/ 0 w 640"/>
                <a:gd name="T25" fmla="*/ 703 h 855"/>
                <a:gd name="T26" fmla="*/ 24 w 640"/>
                <a:gd name="T27" fmla="*/ 585 h 855"/>
                <a:gd name="T28" fmla="*/ 210 w 640"/>
                <a:gd name="T29" fmla="*/ 301 h 855"/>
                <a:gd name="T30" fmla="*/ 252 w 640"/>
                <a:gd name="T31" fmla="*/ 203 h 855"/>
                <a:gd name="T32" fmla="*/ 193 w 640"/>
                <a:gd name="T33" fmla="*/ 85 h 855"/>
                <a:gd name="T34" fmla="*/ 193 w 640"/>
                <a:gd name="T35" fmla="*/ 85 h 8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640" h="855">
                  <a:moveTo>
                    <a:pt x="193" y="85"/>
                  </a:moveTo>
                  <a:lnTo>
                    <a:pt x="247" y="0"/>
                  </a:lnTo>
                  <a:lnTo>
                    <a:pt x="436" y="36"/>
                  </a:lnTo>
                  <a:lnTo>
                    <a:pt x="331" y="162"/>
                  </a:lnTo>
                  <a:lnTo>
                    <a:pt x="406" y="280"/>
                  </a:lnTo>
                  <a:lnTo>
                    <a:pt x="562" y="478"/>
                  </a:lnTo>
                  <a:lnTo>
                    <a:pt x="640" y="690"/>
                  </a:lnTo>
                  <a:lnTo>
                    <a:pt x="566" y="808"/>
                  </a:lnTo>
                  <a:lnTo>
                    <a:pt x="427" y="852"/>
                  </a:lnTo>
                  <a:lnTo>
                    <a:pt x="277" y="855"/>
                  </a:lnTo>
                  <a:lnTo>
                    <a:pt x="121" y="849"/>
                  </a:lnTo>
                  <a:lnTo>
                    <a:pt x="52" y="813"/>
                  </a:lnTo>
                  <a:lnTo>
                    <a:pt x="0" y="703"/>
                  </a:lnTo>
                  <a:lnTo>
                    <a:pt x="24" y="585"/>
                  </a:lnTo>
                  <a:lnTo>
                    <a:pt x="210" y="301"/>
                  </a:lnTo>
                  <a:lnTo>
                    <a:pt x="252" y="203"/>
                  </a:lnTo>
                  <a:lnTo>
                    <a:pt x="193" y="85"/>
                  </a:lnTo>
                  <a:close/>
                </a:path>
              </a:pathLst>
            </a:custGeom>
            <a:solidFill>
              <a:srgbClr val="0000CC"/>
            </a:solidFill>
            <a:ln>
              <a:noFill/>
            </a:ln>
            <a:extLst>
              <a:ext uri="{91240B29-F687-4F45-9708-019B960494DF}">
                <a14:hiddenLine xmlns:a14="http://schemas.microsoft.com/office/drawing/2010/main" w="9525">
                  <a:solidFill>
                    <a:schemeClr val="tx1"/>
                  </a:solidFill>
                  <a:round/>
                  <a:headEnd/>
                  <a:tailEnd/>
                </a14:hiddenLine>
              </a:ext>
            </a:extLst>
          </p:spPr>
          <p:txBody>
            <a:bodyP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30" name="Freeform 26"/>
            <p:cNvSpPr>
              <a:spLocks/>
            </p:cNvSpPr>
            <p:nvPr/>
          </p:nvSpPr>
          <p:spPr bwMode="auto">
            <a:xfrm>
              <a:off x="114" y="162"/>
              <a:ext cx="164" cy="174"/>
            </a:xfrm>
            <a:custGeom>
              <a:avLst/>
              <a:gdLst>
                <a:gd name="T0" fmla="*/ 0 w 414"/>
                <a:gd name="T1" fmla="*/ 0 h 174"/>
                <a:gd name="T2" fmla="*/ 36 w 414"/>
                <a:gd name="T3" fmla="*/ 30 h 174"/>
                <a:gd name="T4" fmla="*/ 42 w 414"/>
                <a:gd name="T5" fmla="*/ 48 h 174"/>
                <a:gd name="T6" fmla="*/ 78 w 414"/>
                <a:gd name="T7" fmla="*/ 60 h 174"/>
                <a:gd name="T8" fmla="*/ 204 w 414"/>
                <a:gd name="T9" fmla="*/ 60 h 174"/>
                <a:gd name="T10" fmla="*/ 294 w 414"/>
                <a:gd name="T11" fmla="*/ 108 h 174"/>
                <a:gd name="T12" fmla="*/ 372 w 414"/>
                <a:gd name="T13" fmla="*/ 156 h 174"/>
                <a:gd name="T14" fmla="*/ 414 w 414"/>
                <a:gd name="T15" fmla="*/ 174 h 17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14" h="174">
                  <a:moveTo>
                    <a:pt x="0" y="0"/>
                  </a:moveTo>
                  <a:cubicBezTo>
                    <a:pt x="13" y="9"/>
                    <a:pt x="27" y="16"/>
                    <a:pt x="36" y="30"/>
                  </a:cubicBezTo>
                  <a:cubicBezTo>
                    <a:pt x="40" y="35"/>
                    <a:pt x="37" y="44"/>
                    <a:pt x="42" y="48"/>
                  </a:cubicBezTo>
                  <a:cubicBezTo>
                    <a:pt x="52" y="55"/>
                    <a:pt x="78" y="60"/>
                    <a:pt x="78" y="60"/>
                  </a:cubicBezTo>
                  <a:cubicBezTo>
                    <a:pt x="108" y="105"/>
                    <a:pt x="273" y="106"/>
                    <a:pt x="204" y="60"/>
                  </a:cubicBezTo>
                  <a:cubicBezTo>
                    <a:pt x="215" y="115"/>
                    <a:pt x="234" y="103"/>
                    <a:pt x="294" y="108"/>
                  </a:cubicBezTo>
                  <a:cubicBezTo>
                    <a:pt x="306" y="143"/>
                    <a:pt x="344" y="137"/>
                    <a:pt x="372" y="156"/>
                  </a:cubicBezTo>
                  <a:cubicBezTo>
                    <a:pt x="386" y="165"/>
                    <a:pt x="397" y="174"/>
                    <a:pt x="414" y="174"/>
                  </a:cubicBezTo>
                </a:path>
              </a:pathLst>
            </a:custGeom>
            <a:noFill/>
            <a:ln w="57150" cmpd="sng">
              <a:solidFill>
                <a:srgbClr val="000000"/>
              </a:solidFill>
              <a:round/>
              <a:headEnd/>
              <a:tailEnd/>
            </a:ln>
            <a:effectLst/>
            <a:extLst>
              <a:ext uri="{909E8E84-426E-40DD-AFC4-6F175D3DCCD1}">
                <a14:hiddenFill xmlns:a14="http://schemas.microsoft.com/office/drawing/2010/main">
                  <a:solidFill>
                    <a:srgbClr val="0000CC"/>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31" name="Freeform 27"/>
            <p:cNvSpPr>
              <a:spLocks/>
            </p:cNvSpPr>
            <p:nvPr/>
          </p:nvSpPr>
          <p:spPr bwMode="auto">
            <a:xfrm>
              <a:off x="246" y="213"/>
              <a:ext cx="164" cy="144"/>
            </a:xfrm>
            <a:custGeom>
              <a:avLst/>
              <a:gdLst>
                <a:gd name="T0" fmla="*/ 0 w 168"/>
                <a:gd name="T1" fmla="*/ 33 h 42"/>
                <a:gd name="T2" fmla="*/ 24 w 168"/>
                <a:gd name="T3" fmla="*/ 24 h 42"/>
                <a:gd name="T4" fmla="*/ 78 w 168"/>
                <a:gd name="T5" fmla="*/ 21 h 42"/>
                <a:gd name="T6" fmla="*/ 168 w 168"/>
                <a:gd name="T7" fmla="*/ 0 h 4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68" h="42">
                  <a:moveTo>
                    <a:pt x="0" y="33"/>
                  </a:moveTo>
                  <a:cubicBezTo>
                    <a:pt x="26" y="42"/>
                    <a:pt x="12" y="26"/>
                    <a:pt x="24" y="24"/>
                  </a:cubicBezTo>
                  <a:cubicBezTo>
                    <a:pt x="42" y="20"/>
                    <a:pt x="60" y="22"/>
                    <a:pt x="78" y="21"/>
                  </a:cubicBezTo>
                  <a:cubicBezTo>
                    <a:pt x="107" y="2"/>
                    <a:pt x="134" y="0"/>
                    <a:pt x="168" y="0"/>
                  </a:cubicBezTo>
                </a:path>
              </a:pathLst>
            </a:custGeom>
            <a:solidFill>
              <a:srgbClr val="0000CC"/>
            </a:solidFill>
            <a:ln w="57150" cmpd="sng">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32" name="Text Box 28"/>
            <p:cNvSpPr txBox="1">
              <a:spLocks noChangeArrowheads="1"/>
            </p:cNvSpPr>
            <p:nvPr/>
          </p:nvSpPr>
          <p:spPr bwMode="auto">
            <a:xfrm>
              <a:off x="0" y="489"/>
              <a:ext cx="724" cy="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FFFF99"/>
                    </a:outerShdw>
                  </a:effectLst>
                </a14:hiddenEffects>
              </a:ext>
            </a:extLst>
          </p:spPr>
          <p:txBody>
            <a:bodyPr>
              <a:spAutoFit/>
            </a:bodyPr>
            <a:lstStyle/>
            <a:p>
              <a:pPr algn="ctr" fontAlgn="base">
                <a:spcAft>
                  <a:spcPts val="0"/>
                </a:spcAft>
              </a:pPr>
              <a:r>
                <a:rPr lang="es-ES_tradnl" sz="1600" b="1" kern="1200" dirty="0">
                  <a:solidFill>
                    <a:srgbClr val="FFFFFF"/>
                  </a:solidFill>
                  <a:effectLst/>
                  <a:latin typeface="Times New Roman"/>
                  <a:ea typeface="Times New Roman"/>
                  <a:cs typeface="Times New Roman"/>
                </a:rPr>
                <a:t>Plástico</a:t>
              </a:r>
              <a:endParaRPr lang="es-CO" sz="1200" dirty="0">
                <a:effectLst/>
                <a:latin typeface="Times New Roman"/>
                <a:ea typeface="Times New Roman"/>
              </a:endParaRPr>
            </a:p>
          </p:txBody>
        </p:sp>
      </p:grpSp>
      <p:grpSp>
        <p:nvGrpSpPr>
          <p:cNvPr id="33" name="Group 15"/>
          <p:cNvGrpSpPr/>
          <p:nvPr/>
        </p:nvGrpSpPr>
        <p:grpSpPr bwMode="auto">
          <a:xfrm>
            <a:off x="2947672" y="5232921"/>
            <a:ext cx="991870" cy="941070"/>
            <a:chOff x="0" y="0"/>
            <a:chExt cx="672" cy="912"/>
          </a:xfrm>
        </p:grpSpPr>
        <p:sp>
          <p:nvSpPr>
            <p:cNvPr id="34" name="Freeform 16"/>
            <p:cNvSpPr>
              <a:spLocks/>
            </p:cNvSpPr>
            <p:nvPr/>
          </p:nvSpPr>
          <p:spPr bwMode="auto">
            <a:xfrm>
              <a:off x="270" y="44"/>
              <a:ext cx="238" cy="219"/>
            </a:xfrm>
            <a:custGeom>
              <a:avLst/>
              <a:gdLst>
                <a:gd name="T0" fmla="*/ 238 w 238"/>
                <a:gd name="T1" fmla="*/ 4 h 219"/>
                <a:gd name="T2" fmla="*/ 141 w 238"/>
                <a:gd name="T3" fmla="*/ 79 h 219"/>
                <a:gd name="T4" fmla="*/ 143 w 238"/>
                <a:gd name="T5" fmla="*/ 195 h 219"/>
                <a:gd name="T6" fmla="*/ 120 w 238"/>
                <a:gd name="T7" fmla="*/ 219 h 219"/>
                <a:gd name="T8" fmla="*/ 0 w 238"/>
                <a:gd name="T9" fmla="*/ 214 h 219"/>
                <a:gd name="T10" fmla="*/ 0 w 238"/>
                <a:gd name="T11" fmla="*/ 181 h 219"/>
                <a:gd name="T12" fmla="*/ 87 w 238"/>
                <a:gd name="T13" fmla="*/ 189 h 219"/>
                <a:gd name="T14" fmla="*/ 33 w 238"/>
                <a:gd name="T15" fmla="*/ 156 h 219"/>
                <a:gd name="T16" fmla="*/ 103 w 238"/>
                <a:gd name="T17" fmla="*/ 158 h 219"/>
                <a:gd name="T18" fmla="*/ 66 w 238"/>
                <a:gd name="T19" fmla="*/ 70 h 219"/>
                <a:gd name="T20" fmla="*/ 137 w 238"/>
                <a:gd name="T21" fmla="*/ 30 h 219"/>
                <a:gd name="T22" fmla="*/ 196 w 238"/>
                <a:gd name="T23" fmla="*/ 0 h 219"/>
                <a:gd name="T24" fmla="*/ 238 w 238"/>
                <a:gd name="T25" fmla="*/ 4 h 219"/>
                <a:gd name="T26" fmla="*/ 238 w 238"/>
                <a:gd name="T27" fmla="*/ 4 h 21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38" h="219">
                  <a:moveTo>
                    <a:pt x="238" y="4"/>
                  </a:moveTo>
                  <a:lnTo>
                    <a:pt x="141" y="79"/>
                  </a:lnTo>
                  <a:lnTo>
                    <a:pt x="143" y="195"/>
                  </a:lnTo>
                  <a:lnTo>
                    <a:pt x="120" y="219"/>
                  </a:lnTo>
                  <a:lnTo>
                    <a:pt x="0" y="214"/>
                  </a:lnTo>
                  <a:lnTo>
                    <a:pt x="0" y="181"/>
                  </a:lnTo>
                  <a:lnTo>
                    <a:pt x="87" y="189"/>
                  </a:lnTo>
                  <a:lnTo>
                    <a:pt x="33" y="156"/>
                  </a:lnTo>
                  <a:lnTo>
                    <a:pt x="103" y="158"/>
                  </a:lnTo>
                  <a:lnTo>
                    <a:pt x="66" y="70"/>
                  </a:lnTo>
                  <a:lnTo>
                    <a:pt x="137" y="30"/>
                  </a:lnTo>
                  <a:lnTo>
                    <a:pt x="196" y="0"/>
                  </a:lnTo>
                  <a:lnTo>
                    <a:pt x="238" y="4"/>
                  </a:lnTo>
                  <a:close/>
                </a:path>
              </a:pathLst>
            </a:custGeom>
            <a:solidFill>
              <a:srgbClr val="FFFFFF"/>
            </a:solidFill>
            <a:ln w="9525">
              <a:solidFill>
                <a:srgbClr val="000000"/>
              </a:solidFill>
              <a:round/>
              <a:headEnd/>
              <a:tailEnd/>
            </a:ln>
          </p:spPr>
          <p:txBody>
            <a:bodyP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35" name="Freeform 17"/>
            <p:cNvSpPr>
              <a:spLocks/>
            </p:cNvSpPr>
            <p:nvPr/>
          </p:nvSpPr>
          <p:spPr bwMode="auto">
            <a:xfrm>
              <a:off x="0" y="0"/>
              <a:ext cx="672" cy="912"/>
            </a:xfrm>
            <a:custGeom>
              <a:avLst/>
              <a:gdLst>
                <a:gd name="T0" fmla="*/ 152 w 3458"/>
                <a:gd name="T1" fmla="*/ 85 h 4328"/>
                <a:gd name="T2" fmla="*/ 211 w 3458"/>
                <a:gd name="T3" fmla="*/ 47 h 4328"/>
                <a:gd name="T4" fmla="*/ 178 w 3458"/>
                <a:gd name="T5" fmla="*/ 0 h 4328"/>
                <a:gd name="T6" fmla="*/ 291 w 3458"/>
                <a:gd name="T7" fmla="*/ 0 h 4328"/>
                <a:gd name="T8" fmla="*/ 398 w 3458"/>
                <a:gd name="T9" fmla="*/ 19 h 4328"/>
                <a:gd name="T10" fmla="*/ 483 w 3458"/>
                <a:gd name="T11" fmla="*/ 43 h 4328"/>
                <a:gd name="T12" fmla="*/ 356 w 3458"/>
                <a:gd name="T13" fmla="*/ 50 h 4328"/>
                <a:gd name="T14" fmla="*/ 293 w 3458"/>
                <a:gd name="T15" fmla="*/ 62 h 4328"/>
                <a:gd name="T16" fmla="*/ 300 w 3458"/>
                <a:gd name="T17" fmla="*/ 239 h 4328"/>
                <a:gd name="T18" fmla="*/ 267 w 3458"/>
                <a:gd name="T19" fmla="*/ 265 h 4328"/>
                <a:gd name="T20" fmla="*/ 270 w 3458"/>
                <a:gd name="T21" fmla="*/ 319 h 4328"/>
                <a:gd name="T22" fmla="*/ 119 w 3458"/>
                <a:gd name="T23" fmla="*/ 527 h 4328"/>
                <a:gd name="T24" fmla="*/ 82 w 3458"/>
                <a:gd name="T25" fmla="*/ 595 h 4328"/>
                <a:gd name="T26" fmla="*/ 63 w 3458"/>
                <a:gd name="T27" fmla="*/ 664 h 4328"/>
                <a:gd name="T28" fmla="*/ 52 w 3458"/>
                <a:gd name="T29" fmla="*/ 728 h 4328"/>
                <a:gd name="T30" fmla="*/ 76 w 3458"/>
                <a:gd name="T31" fmla="*/ 784 h 4328"/>
                <a:gd name="T32" fmla="*/ 117 w 3458"/>
                <a:gd name="T33" fmla="*/ 839 h 4328"/>
                <a:gd name="T34" fmla="*/ 159 w 3458"/>
                <a:gd name="T35" fmla="*/ 860 h 4328"/>
                <a:gd name="T36" fmla="*/ 232 w 3458"/>
                <a:gd name="T37" fmla="*/ 865 h 4328"/>
                <a:gd name="T38" fmla="*/ 359 w 3458"/>
                <a:gd name="T39" fmla="*/ 865 h 4328"/>
                <a:gd name="T40" fmla="*/ 452 w 3458"/>
                <a:gd name="T41" fmla="*/ 855 h 4328"/>
                <a:gd name="T42" fmla="*/ 520 w 3458"/>
                <a:gd name="T43" fmla="*/ 825 h 4328"/>
                <a:gd name="T44" fmla="*/ 574 w 3458"/>
                <a:gd name="T45" fmla="*/ 782 h 4328"/>
                <a:gd name="T46" fmla="*/ 598 w 3458"/>
                <a:gd name="T47" fmla="*/ 723 h 4328"/>
                <a:gd name="T48" fmla="*/ 609 w 3458"/>
                <a:gd name="T49" fmla="*/ 659 h 4328"/>
                <a:gd name="T50" fmla="*/ 607 w 3458"/>
                <a:gd name="T51" fmla="*/ 574 h 4328"/>
                <a:gd name="T52" fmla="*/ 576 w 3458"/>
                <a:gd name="T53" fmla="*/ 501 h 4328"/>
                <a:gd name="T54" fmla="*/ 509 w 3458"/>
                <a:gd name="T55" fmla="*/ 383 h 4328"/>
                <a:gd name="T56" fmla="*/ 422 w 3458"/>
                <a:gd name="T57" fmla="*/ 277 h 4328"/>
                <a:gd name="T58" fmla="*/ 415 w 3458"/>
                <a:gd name="T59" fmla="*/ 229 h 4328"/>
                <a:gd name="T60" fmla="*/ 585 w 3458"/>
                <a:gd name="T61" fmla="*/ 440 h 4328"/>
                <a:gd name="T62" fmla="*/ 637 w 3458"/>
                <a:gd name="T63" fmla="*/ 525 h 4328"/>
                <a:gd name="T64" fmla="*/ 668 w 3458"/>
                <a:gd name="T65" fmla="*/ 614 h 4328"/>
                <a:gd name="T66" fmla="*/ 672 w 3458"/>
                <a:gd name="T67" fmla="*/ 716 h 4328"/>
                <a:gd name="T68" fmla="*/ 637 w 3458"/>
                <a:gd name="T69" fmla="*/ 791 h 4328"/>
                <a:gd name="T70" fmla="*/ 581 w 3458"/>
                <a:gd name="T71" fmla="*/ 855 h 4328"/>
                <a:gd name="T72" fmla="*/ 518 w 3458"/>
                <a:gd name="T73" fmla="*/ 888 h 4328"/>
                <a:gd name="T74" fmla="*/ 450 w 3458"/>
                <a:gd name="T75" fmla="*/ 907 h 4328"/>
                <a:gd name="T76" fmla="*/ 333 w 3458"/>
                <a:gd name="T77" fmla="*/ 912 h 4328"/>
                <a:gd name="T78" fmla="*/ 193 w 3458"/>
                <a:gd name="T79" fmla="*/ 898 h 4328"/>
                <a:gd name="T80" fmla="*/ 104 w 3458"/>
                <a:gd name="T81" fmla="*/ 872 h 4328"/>
                <a:gd name="T82" fmla="*/ 45 w 3458"/>
                <a:gd name="T83" fmla="*/ 825 h 4328"/>
                <a:gd name="T84" fmla="*/ 11 w 3458"/>
                <a:gd name="T85" fmla="*/ 760 h 4328"/>
                <a:gd name="T86" fmla="*/ 0 w 3458"/>
                <a:gd name="T87" fmla="*/ 673 h 4328"/>
                <a:gd name="T88" fmla="*/ 17 w 3458"/>
                <a:gd name="T89" fmla="*/ 586 h 4328"/>
                <a:gd name="T90" fmla="*/ 37 w 3458"/>
                <a:gd name="T91" fmla="*/ 527 h 4328"/>
                <a:gd name="T92" fmla="*/ 80 w 3458"/>
                <a:gd name="T93" fmla="*/ 463 h 4328"/>
                <a:gd name="T94" fmla="*/ 246 w 3458"/>
                <a:gd name="T95" fmla="*/ 267 h 4328"/>
                <a:gd name="T96" fmla="*/ 259 w 3458"/>
                <a:gd name="T97" fmla="*/ 210 h 4328"/>
                <a:gd name="T98" fmla="*/ 204 w 3458"/>
                <a:gd name="T99" fmla="*/ 104 h 4328"/>
                <a:gd name="T100" fmla="*/ 152 w 3458"/>
                <a:gd name="T101" fmla="*/ 85 h 4328"/>
                <a:gd name="T102" fmla="*/ 152 w 3458"/>
                <a:gd name="T103" fmla="*/ 85 h 432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3458" h="4328">
                  <a:moveTo>
                    <a:pt x="781" y="405"/>
                  </a:moveTo>
                  <a:lnTo>
                    <a:pt x="1084" y="224"/>
                  </a:lnTo>
                  <a:lnTo>
                    <a:pt x="916" y="0"/>
                  </a:lnTo>
                  <a:lnTo>
                    <a:pt x="1498" y="0"/>
                  </a:lnTo>
                  <a:lnTo>
                    <a:pt x="2047" y="91"/>
                  </a:lnTo>
                  <a:lnTo>
                    <a:pt x="2483" y="203"/>
                  </a:lnTo>
                  <a:lnTo>
                    <a:pt x="1834" y="236"/>
                  </a:lnTo>
                  <a:lnTo>
                    <a:pt x="1509" y="293"/>
                  </a:lnTo>
                  <a:lnTo>
                    <a:pt x="1544" y="1133"/>
                  </a:lnTo>
                  <a:lnTo>
                    <a:pt x="1376" y="1256"/>
                  </a:lnTo>
                  <a:lnTo>
                    <a:pt x="1388" y="1515"/>
                  </a:lnTo>
                  <a:lnTo>
                    <a:pt x="614" y="2499"/>
                  </a:lnTo>
                  <a:lnTo>
                    <a:pt x="424" y="2826"/>
                  </a:lnTo>
                  <a:lnTo>
                    <a:pt x="323" y="3151"/>
                  </a:lnTo>
                  <a:lnTo>
                    <a:pt x="268" y="3454"/>
                  </a:lnTo>
                  <a:lnTo>
                    <a:pt x="390" y="3722"/>
                  </a:lnTo>
                  <a:lnTo>
                    <a:pt x="603" y="3980"/>
                  </a:lnTo>
                  <a:lnTo>
                    <a:pt x="816" y="4081"/>
                  </a:lnTo>
                  <a:lnTo>
                    <a:pt x="1196" y="4104"/>
                  </a:lnTo>
                  <a:lnTo>
                    <a:pt x="1846" y="4104"/>
                  </a:lnTo>
                  <a:lnTo>
                    <a:pt x="2327" y="4058"/>
                  </a:lnTo>
                  <a:lnTo>
                    <a:pt x="2675" y="3914"/>
                  </a:lnTo>
                  <a:lnTo>
                    <a:pt x="2954" y="3712"/>
                  </a:lnTo>
                  <a:lnTo>
                    <a:pt x="3078" y="3431"/>
                  </a:lnTo>
                  <a:lnTo>
                    <a:pt x="3133" y="3129"/>
                  </a:lnTo>
                  <a:lnTo>
                    <a:pt x="3121" y="2724"/>
                  </a:lnTo>
                  <a:lnTo>
                    <a:pt x="2966" y="2378"/>
                  </a:lnTo>
                  <a:lnTo>
                    <a:pt x="2620" y="1817"/>
                  </a:lnTo>
                  <a:lnTo>
                    <a:pt x="2171" y="1313"/>
                  </a:lnTo>
                  <a:lnTo>
                    <a:pt x="2137" y="1089"/>
                  </a:lnTo>
                  <a:lnTo>
                    <a:pt x="3009" y="2087"/>
                  </a:lnTo>
                  <a:lnTo>
                    <a:pt x="3279" y="2490"/>
                  </a:lnTo>
                  <a:lnTo>
                    <a:pt x="3435" y="2916"/>
                  </a:lnTo>
                  <a:lnTo>
                    <a:pt x="3458" y="3397"/>
                  </a:lnTo>
                  <a:lnTo>
                    <a:pt x="3279" y="3756"/>
                  </a:lnTo>
                  <a:lnTo>
                    <a:pt x="2988" y="4058"/>
                  </a:lnTo>
                  <a:lnTo>
                    <a:pt x="2663" y="4216"/>
                  </a:lnTo>
                  <a:lnTo>
                    <a:pt x="2315" y="4305"/>
                  </a:lnTo>
                  <a:lnTo>
                    <a:pt x="1713" y="4328"/>
                  </a:lnTo>
                  <a:lnTo>
                    <a:pt x="994" y="4261"/>
                  </a:lnTo>
                  <a:lnTo>
                    <a:pt x="536" y="4138"/>
                  </a:lnTo>
                  <a:lnTo>
                    <a:pt x="234" y="3914"/>
                  </a:lnTo>
                  <a:lnTo>
                    <a:pt x="55" y="3609"/>
                  </a:lnTo>
                  <a:lnTo>
                    <a:pt x="0" y="3195"/>
                  </a:lnTo>
                  <a:lnTo>
                    <a:pt x="87" y="2781"/>
                  </a:lnTo>
                  <a:lnTo>
                    <a:pt x="188" y="2499"/>
                  </a:lnTo>
                  <a:lnTo>
                    <a:pt x="413" y="2199"/>
                  </a:lnTo>
                  <a:lnTo>
                    <a:pt x="1264" y="1268"/>
                  </a:lnTo>
                  <a:lnTo>
                    <a:pt x="1331" y="998"/>
                  </a:lnTo>
                  <a:lnTo>
                    <a:pt x="1051" y="494"/>
                  </a:lnTo>
                  <a:lnTo>
                    <a:pt x="781" y="405"/>
                  </a:lnTo>
                  <a:close/>
                </a:path>
              </a:pathLst>
            </a:custGeom>
            <a:solidFill>
              <a:srgbClr val="FFFFFF"/>
            </a:solidFill>
            <a:ln w="9525">
              <a:solidFill>
                <a:srgbClr val="000000"/>
              </a:solidFill>
              <a:round/>
              <a:headEnd/>
              <a:tailEnd/>
            </a:ln>
          </p:spPr>
          <p:txBody>
            <a:bodyP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36" name="Freeform 18"/>
            <p:cNvSpPr>
              <a:spLocks/>
            </p:cNvSpPr>
            <p:nvPr/>
          </p:nvSpPr>
          <p:spPr bwMode="auto">
            <a:xfrm>
              <a:off x="32" y="15"/>
              <a:ext cx="640" cy="855"/>
            </a:xfrm>
            <a:custGeom>
              <a:avLst/>
              <a:gdLst>
                <a:gd name="T0" fmla="*/ 193 w 640"/>
                <a:gd name="T1" fmla="*/ 85 h 855"/>
                <a:gd name="T2" fmla="*/ 247 w 640"/>
                <a:gd name="T3" fmla="*/ 0 h 855"/>
                <a:gd name="T4" fmla="*/ 436 w 640"/>
                <a:gd name="T5" fmla="*/ 36 h 855"/>
                <a:gd name="T6" fmla="*/ 331 w 640"/>
                <a:gd name="T7" fmla="*/ 162 h 855"/>
                <a:gd name="T8" fmla="*/ 406 w 640"/>
                <a:gd name="T9" fmla="*/ 280 h 855"/>
                <a:gd name="T10" fmla="*/ 562 w 640"/>
                <a:gd name="T11" fmla="*/ 478 h 855"/>
                <a:gd name="T12" fmla="*/ 640 w 640"/>
                <a:gd name="T13" fmla="*/ 690 h 855"/>
                <a:gd name="T14" fmla="*/ 566 w 640"/>
                <a:gd name="T15" fmla="*/ 808 h 855"/>
                <a:gd name="T16" fmla="*/ 427 w 640"/>
                <a:gd name="T17" fmla="*/ 852 h 855"/>
                <a:gd name="T18" fmla="*/ 277 w 640"/>
                <a:gd name="T19" fmla="*/ 855 h 855"/>
                <a:gd name="T20" fmla="*/ 121 w 640"/>
                <a:gd name="T21" fmla="*/ 849 h 855"/>
                <a:gd name="T22" fmla="*/ 52 w 640"/>
                <a:gd name="T23" fmla="*/ 813 h 855"/>
                <a:gd name="T24" fmla="*/ 0 w 640"/>
                <a:gd name="T25" fmla="*/ 703 h 855"/>
                <a:gd name="T26" fmla="*/ 24 w 640"/>
                <a:gd name="T27" fmla="*/ 585 h 855"/>
                <a:gd name="T28" fmla="*/ 210 w 640"/>
                <a:gd name="T29" fmla="*/ 301 h 855"/>
                <a:gd name="T30" fmla="*/ 252 w 640"/>
                <a:gd name="T31" fmla="*/ 203 h 855"/>
                <a:gd name="T32" fmla="*/ 193 w 640"/>
                <a:gd name="T33" fmla="*/ 85 h 855"/>
                <a:gd name="T34" fmla="*/ 193 w 640"/>
                <a:gd name="T35" fmla="*/ 85 h 8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640" h="855">
                  <a:moveTo>
                    <a:pt x="193" y="85"/>
                  </a:moveTo>
                  <a:lnTo>
                    <a:pt x="247" y="0"/>
                  </a:lnTo>
                  <a:lnTo>
                    <a:pt x="436" y="36"/>
                  </a:lnTo>
                  <a:lnTo>
                    <a:pt x="331" y="162"/>
                  </a:lnTo>
                  <a:lnTo>
                    <a:pt x="406" y="280"/>
                  </a:lnTo>
                  <a:lnTo>
                    <a:pt x="562" y="478"/>
                  </a:lnTo>
                  <a:lnTo>
                    <a:pt x="640" y="690"/>
                  </a:lnTo>
                  <a:lnTo>
                    <a:pt x="566" y="808"/>
                  </a:lnTo>
                  <a:lnTo>
                    <a:pt x="427" y="852"/>
                  </a:lnTo>
                  <a:lnTo>
                    <a:pt x="277" y="855"/>
                  </a:lnTo>
                  <a:lnTo>
                    <a:pt x="121" y="849"/>
                  </a:lnTo>
                  <a:lnTo>
                    <a:pt x="52" y="813"/>
                  </a:lnTo>
                  <a:lnTo>
                    <a:pt x="0" y="703"/>
                  </a:lnTo>
                  <a:lnTo>
                    <a:pt x="24" y="585"/>
                  </a:lnTo>
                  <a:lnTo>
                    <a:pt x="210" y="301"/>
                  </a:lnTo>
                  <a:lnTo>
                    <a:pt x="252" y="203"/>
                  </a:lnTo>
                  <a:lnTo>
                    <a:pt x="193" y="85"/>
                  </a:lnTo>
                  <a:close/>
                </a:path>
              </a:pathLst>
            </a:custGeom>
            <a:solidFill>
              <a:srgbClr val="FFFFFF"/>
            </a:solidFill>
            <a:ln>
              <a:noFill/>
            </a:ln>
            <a:extLst>
              <a:ext uri="{91240B29-F687-4F45-9708-019B960494DF}">
                <a14:hiddenLine xmlns:a14="http://schemas.microsoft.com/office/drawing/2010/main" w="9525">
                  <a:solidFill>
                    <a:schemeClr val="tx1"/>
                  </a:solidFill>
                  <a:round/>
                  <a:headEnd/>
                  <a:tailEnd/>
                </a14:hiddenLine>
              </a:ext>
            </a:extLst>
          </p:spPr>
          <p:txBody>
            <a:bodyP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37" name="Freeform 19"/>
            <p:cNvSpPr>
              <a:spLocks/>
            </p:cNvSpPr>
            <p:nvPr/>
          </p:nvSpPr>
          <p:spPr bwMode="auto">
            <a:xfrm>
              <a:off x="114" y="162"/>
              <a:ext cx="218" cy="174"/>
            </a:xfrm>
            <a:custGeom>
              <a:avLst/>
              <a:gdLst>
                <a:gd name="T0" fmla="*/ 0 w 414"/>
                <a:gd name="T1" fmla="*/ 0 h 174"/>
                <a:gd name="T2" fmla="*/ 36 w 414"/>
                <a:gd name="T3" fmla="*/ 30 h 174"/>
                <a:gd name="T4" fmla="*/ 42 w 414"/>
                <a:gd name="T5" fmla="*/ 48 h 174"/>
                <a:gd name="T6" fmla="*/ 78 w 414"/>
                <a:gd name="T7" fmla="*/ 60 h 174"/>
                <a:gd name="T8" fmla="*/ 204 w 414"/>
                <a:gd name="T9" fmla="*/ 60 h 174"/>
                <a:gd name="T10" fmla="*/ 294 w 414"/>
                <a:gd name="T11" fmla="*/ 108 h 174"/>
                <a:gd name="T12" fmla="*/ 372 w 414"/>
                <a:gd name="T13" fmla="*/ 156 h 174"/>
                <a:gd name="T14" fmla="*/ 414 w 414"/>
                <a:gd name="T15" fmla="*/ 174 h 17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14" h="174">
                  <a:moveTo>
                    <a:pt x="0" y="0"/>
                  </a:moveTo>
                  <a:cubicBezTo>
                    <a:pt x="13" y="9"/>
                    <a:pt x="27" y="16"/>
                    <a:pt x="36" y="30"/>
                  </a:cubicBezTo>
                  <a:cubicBezTo>
                    <a:pt x="40" y="35"/>
                    <a:pt x="37" y="44"/>
                    <a:pt x="42" y="48"/>
                  </a:cubicBezTo>
                  <a:cubicBezTo>
                    <a:pt x="52" y="55"/>
                    <a:pt x="78" y="60"/>
                    <a:pt x="78" y="60"/>
                  </a:cubicBezTo>
                  <a:cubicBezTo>
                    <a:pt x="108" y="105"/>
                    <a:pt x="273" y="106"/>
                    <a:pt x="204" y="60"/>
                  </a:cubicBezTo>
                  <a:cubicBezTo>
                    <a:pt x="215" y="115"/>
                    <a:pt x="234" y="103"/>
                    <a:pt x="294" y="108"/>
                  </a:cubicBezTo>
                  <a:cubicBezTo>
                    <a:pt x="306" y="143"/>
                    <a:pt x="344" y="137"/>
                    <a:pt x="372" y="156"/>
                  </a:cubicBezTo>
                  <a:cubicBezTo>
                    <a:pt x="386" y="165"/>
                    <a:pt x="397" y="174"/>
                    <a:pt x="414" y="174"/>
                  </a:cubicBezTo>
                </a:path>
              </a:pathLst>
            </a:custGeom>
            <a:noFill/>
            <a:ln w="57150" cmpd="sng">
              <a:solidFill>
                <a:srgbClr val="000000"/>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38" name="Freeform 20"/>
            <p:cNvSpPr>
              <a:spLocks/>
            </p:cNvSpPr>
            <p:nvPr/>
          </p:nvSpPr>
          <p:spPr bwMode="auto">
            <a:xfrm>
              <a:off x="246" y="213"/>
              <a:ext cx="218" cy="144"/>
            </a:xfrm>
            <a:custGeom>
              <a:avLst/>
              <a:gdLst>
                <a:gd name="T0" fmla="*/ 0 w 168"/>
                <a:gd name="T1" fmla="*/ 33 h 42"/>
                <a:gd name="T2" fmla="*/ 24 w 168"/>
                <a:gd name="T3" fmla="*/ 24 h 42"/>
                <a:gd name="T4" fmla="*/ 78 w 168"/>
                <a:gd name="T5" fmla="*/ 21 h 42"/>
                <a:gd name="T6" fmla="*/ 168 w 168"/>
                <a:gd name="T7" fmla="*/ 0 h 4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68" h="42">
                  <a:moveTo>
                    <a:pt x="0" y="33"/>
                  </a:moveTo>
                  <a:cubicBezTo>
                    <a:pt x="26" y="42"/>
                    <a:pt x="12" y="26"/>
                    <a:pt x="24" y="24"/>
                  </a:cubicBezTo>
                  <a:cubicBezTo>
                    <a:pt x="42" y="20"/>
                    <a:pt x="60" y="22"/>
                    <a:pt x="78" y="21"/>
                  </a:cubicBezTo>
                  <a:cubicBezTo>
                    <a:pt x="107" y="2"/>
                    <a:pt x="134" y="0"/>
                    <a:pt x="168" y="0"/>
                  </a:cubicBezTo>
                </a:path>
              </a:pathLst>
            </a:custGeom>
            <a:solidFill>
              <a:srgbClr val="FFFFFF"/>
            </a:solidFill>
            <a:ln w="57150" cmpd="sng">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39" name="Text Box 21"/>
            <p:cNvSpPr txBox="1">
              <a:spLocks noChangeArrowheads="1"/>
            </p:cNvSpPr>
            <p:nvPr/>
          </p:nvSpPr>
          <p:spPr bwMode="auto">
            <a:xfrm>
              <a:off x="38" y="525"/>
              <a:ext cx="634" cy="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lnSpc>
                  <a:spcPct val="80000"/>
                </a:lnSpc>
                <a:spcAft>
                  <a:spcPts val="0"/>
                </a:spcAft>
              </a:pPr>
              <a:r>
                <a:rPr lang="es-ES_tradnl" sz="1600" b="1" kern="1200">
                  <a:solidFill>
                    <a:srgbClr val="000000"/>
                  </a:solidFill>
                  <a:effectLst/>
                  <a:latin typeface="Times New Roman"/>
                  <a:ea typeface="Times New Roman"/>
                  <a:cs typeface="Times New Roman"/>
                </a:rPr>
                <a:t>Vidrio</a:t>
              </a:r>
              <a:endParaRPr lang="es-CO" sz="1200">
                <a:effectLst/>
                <a:latin typeface="Times New Roman"/>
                <a:ea typeface="Times New Roman"/>
              </a:endParaRPr>
            </a:p>
          </p:txBody>
        </p:sp>
      </p:grpSp>
      <p:grpSp>
        <p:nvGrpSpPr>
          <p:cNvPr id="40" name="Group 29"/>
          <p:cNvGrpSpPr/>
          <p:nvPr/>
        </p:nvGrpSpPr>
        <p:grpSpPr bwMode="auto">
          <a:xfrm>
            <a:off x="4988330" y="5271486"/>
            <a:ext cx="1146175" cy="941070"/>
            <a:chOff x="0" y="0"/>
            <a:chExt cx="777" cy="912"/>
          </a:xfrm>
        </p:grpSpPr>
        <p:grpSp>
          <p:nvGrpSpPr>
            <p:cNvPr id="41" name="Group 30"/>
            <p:cNvGrpSpPr>
              <a:grpSpLocks/>
            </p:cNvGrpSpPr>
            <p:nvPr/>
          </p:nvGrpSpPr>
          <p:grpSpPr bwMode="auto">
            <a:xfrm>
              <a:off x="48" y="0"/>
              <a:ext cx="672" cy="912"/>
              <a:chOff x="48" y="0"/>
              <a:chExt cx="672" cy="912"/>
            </a:xfrm>
          </p:grpSpPr>
          <p:sp>
            <p:nvSpPr>
              <p:cNvPr id="45" name="Freeform 31"/>
              <p:cNvSpPr>
                <a:spLocks/>
              </p:cNvSpPr>
              <p:nvPr/>
            </p:nvSpPr>
            <p:spPr bwMode="auto">
              <a:xfrm>
                <a:off x="318" y="44"/>
                <a:ext cx="238" cy="219"/>
              </a:xfrm>
              <a:custGeom>
                <a:avLst/>
                <a:gdLst>
                  <a:gd name="T0" fmla="*/ 238 w 238"/>
                  <a:gd name="T1" fmla="*/ 4 h 219"/>
                  <a:gd name="T2" fmla="*/ 141 w 238"/>
                  <a:gd name="T3" fmla="*/ 79 h 219"/>
                  <a:gd name="T4" fmla="*/ 143 w 238"/>
                  <a:gd name="T5" fmla="*/ 195 h 219"/>
                  <a:gd name="T6" fmla="*/ 120 w 238"/>
                  <a:gd name="T7" fmla="*/ 219 h 219"/>
                  <a:gd name="T8" fmla="*/ 0 w 238"/>
                  <a:gd name="T9" fmla="*/ 214 h 219"/>
                  <a:gd name="T10" fmla="*/ 0 w 238"/>
                  <a:gd name="T11" fmla="*/ 181 h 219"/>
                  <a:gd name="T12" fmla="*/ 87 w 238"/>
                  <a:gd name="T13" fmla="*/ 189 h 219"/>
                  <a:gd name="T14" fmla="*/ 33 w 238"/>
                  <a:gd name="T15" fmla="*/ 156 h 219"/>
                  <a:gd name="T16" fmla="*/ 103 w 238"/>
                  <a:gd name="T17" fmla="*/ 158 h 219"/>
                  <a:gd name="T18" fmla="*/ 66 w 238"/>
                  <a:gd name="T19" fmla="*/ 70 h 219"/>
                  <a:gd name="T20" fmla="*/ 137 w 238"/>
                  <a:gd name="T21" fmla="*/ 30 h 219"/>
                  <a:gd name="T22" fmla="*/ 196 w 238"/>
                  <a:gd name="T23" fmla="*/ 0 h 219"/>
                  <a:gd name="T24" fmla="*/ 238 w 238"/>
                  <a:gd name="T25" fmla="*/ 4 h 219"/>
                  <a:gd name="T26" fmla="*/ 238 w 238"/>
                  <a:gd name="T27" fmla="*/ 4 h 21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38" h="219">
                    <a:moveTo>
                      <a:pt x="238" y="4"/>
                    </a:moveTo>
                    <a:lnTo>
                      <a:pt x="141" y="79"/>
                    </a:lnTo>
                    <a:lnTo>
                      <a:pt x="143" y="195"/>
                    </a:lnTo>
                    <a:lnTo>
                      <a:pt x="120" y="219"/>
                    </a:lnTo>
                    <a:lnTo>
                      <a:pt x="0" y="214"/>
                    </a:lnTo>
                    <a:lnTo>
                      <a:pt x="0" y="181"/>
                    </a:lnTo>
                    <a:lnTo>
                      <a:pt x="87" y="189"/>
                    </a:lnTo>
                    <a:lnTo>
                      <a:pt x="33" y="156"/>
                    </a:lnTo>
                    <a:lnTo>
                      <a:pt x="103" y="158"/>
                    </a:lnTo>
                    <a:lnTo>
                      <a:pt x="66" y="70"/>
                    </a:lnTo>
                    <a:lnTo>
                      <a:pt x="137" y="30"/>
                    </a:lnTo>
                    <a:lnTo>
                      <a:pt x="196" y="0"/>
                    </a:lnTo>
                    <a:lnTo>
                      <a:pt x="238" y="4"/>
                    </a:lnTo>
                    <a:close/>
                  </a:path>
                </a:pathLst>
              </a:custGeom>
              <a:solidFill>
                <a:srgbClr val="FFFF00"/>
              </a:solidFill>
              <a:ln w="9525">
                <a:solidFill>
                  <a:schemeClr val="tx1"/>
                </a:solidFill>
                <a:round/>
                <a:headEnd/>
                <a:tailEnd/>
              </a:ln>
            </p:spPr>
            <p:txBody>
              <a:bodyP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46" name="Freeform 32"/>
              <p:cNvSpPr>
                <a:spLocks/>
              </p:cNvSpPr>
              <p:nvPr/>
            </p:nvSpPr>
            <p:spPr bwMode="auto">
              <a:xfrm>
                <a:off x="48" y="0"/>
                <a:ext cx="672" cy="912"/>
              </a:xfrm>
              <a:custGeom>
                <a:avLst/>
                <a:gdLst>
                  <a:gd name="T0" fmla="*/ 152 w 3458"/>
                  <a:gd name="T1" fmla="*/ 85 h 4328"/>
                  <a:gd name="T2" fmla="*/ 211 w 3458"/>
                  <a:gd name="T3" fmla="*/ 47 h 4328"/>
                  <a:gd name="T4" fmla="*/ 178 w 3458"/>
                  <a:gd name="T5" fmla="*/ 0 h 4328"/>
                  <a:gd name="T6" fmla="*/ 291 w 3458"/>
                  <a:gd name="T7" fmla="*/ 0 h 4328"/>
                  <a:gd name="T8" fmla="*/ 398 w 3458"/>
                  <a:gd name="T9" fmla="*/ 19 h 4328"/>
                  <a:gd name="T10" fmla="*/ 483 w 3458"/>
                  <a:gd name="T11" fmla="*/ 43 h 4328"/>
                  <a:gd name="T12" fmla="*/ 356 w 3458"/>
                  <a:gd name="T13" fmla="*/ 50 h 4328"/>
                  <a:gd name="T14" fmla="*/ 293 w 3458"/>
                  <a:gd name="T15" fmla="*/ 62 h 4328"/>
                  <a:gd name="T16" fmla="*/ 300 w 3458"/>
                  <a:gd name="T17" fmla="*/ 239 h 4328"/>
                  <a:gd name="T18" fmla="*/ 267 w 3458"/>
                  <a:gd name="T19" fmla="*/ 265 h 4328"/>
                  <a:gd name="T20" fmla="*/ 270 w 3458"/>
                  <a:gd name="T21" fmla="*/ 319 h 4328"/>
                  <a:gd name="T22" fmla="*/ 119 w 3458"/>
                  <a:gd name="T23" fmla="*/ 527 h 4328"/>
                  <a:gd name="T24" fmla="*/ 82 w 3458"/>
                  <a:gd name="T25" fmla="*/ 595 h 4328"/>
                  <a:gd name="T26" fmla="*/ 63 w 3458"/>
                  <a:gd name="T27" fmla="*/ 664 h 4328"/>
                  <a:gd name="T28" fmla="*/ 52 w 3458"/>
                  <a:gd name="T29" fmla="*/ 728 h 4328"/>
                  <a:gd name="T30" fmla="*/ 76 w 3458"/>
                  <a:gd name="T31" fmla="*/ 784 h 4328"/>
                  <a:gd name="T32" fmla="*/ 117 w 3458"/>
                  <a:gd name="T33" fmla="*/ 839 h 4328"/>
                  <a:gd name="T34" fmla="*/ 159 w 3458"/>
                  <a:gd name="T35" fmla="*/ 860 h 4328"/>
                  <a:gd name="T36" fmla="*/ 232 w 3458"/>
                  <a:gd name="T37" fmla="*/ 865 h 4328"/>
                  <a:gd name="T38" fmla="*/ 359 w 3458"/>
                  <a:gd name="T39" fmla="*/ 865 h 4328"/>
                  <a:gd name="T40" fmla="*/ 452 w 3458"/>
                  <a:gd name="T41" fmla="*/ 855 h 4328"/>
                  <a:gd name="T42" fmla="*/ 520 w 3458"/>
                  <a:gd name="T43" fmla="*/ 825 h 4328"/>
                  <a:gd name="T44" fmla="*/ 574 w 3458"/>
                  <a:gd name="T45" fmla="*/ 782 h 4328"/>
                  <a:gd name="T46" fmla="*/ 598 w 3458"/>
                  <a:gd name="T47" fmla="*/ 723 h 4328"/>
                  <a:gd name="T48" fmla="*/ 609 w 3458"/>
                  <a:gd name="T49" fmla="*/ 659 h 4328"/>
                  <a:gd name="T50" fmla="*/ 607 w 3458"/>
                  <a:gd name="T51" fmla="*/ 574 h 4328"/>
                  <a:gd name="T52" fmla="*/ 576 w 3458"/>
                  <a:gd name="T53" fmla="*/ 501 h 4328"/>
                  <a:gd name="T54" fmla="*/ 509 w 3458"/>
                  <a:gd name="T55" fmla="*/ 383 h 4328"/>
                  <a:gd name="T56" fmla="*/ 422 w 3458"/>
                  <a:gd name="T57" fmla="*/ 277 h 4328"/>
                  <a:gd name="T58" fmla="*/ 415 w 3458"/>
                  <a:gd name="T59" fmla="*/ 229 h 4328"/>
                  <a:gd name="T60" fmla="*/ 585 w 3458"/>
                  <a:gd name="T61" fmla="*/ 440 h 4328"/>
                  <a:gd name="T62" fmla="*/ 637 w 3458"/>
                  <a:gd name="T63" fmla="*/ 525 h 4328"/>
                  <a:gd name="T64" fmla="*/ 668 w 3458"/>
                  <a:gd name="T65" fmla="*/ 614 h 4328"/>
                  <a:gd name="T66" fmla="*/ 672 w 3458"/>
                  <a:gd name="T67" fmla="*/ 716 h 4328"/>
                  <a:gd name="T68" fmla="*/ 637 w 3458"/>
                  <a:gd name="T69" fmla="*/ 791 h 4328"/>
                  <a:gd name="T70" fmla="*/ 581 w 3458"/>
                  <a:gd name="T71" fmla="*/ 855 h 4328"/>
                  <a:gd name="T72" fmla="*/ 518 w 3458"/>
                  <a:gd name="T73" fmla="*/ 888 h 4328"/>
                  <a:gd name="T74" fmla="*/ 450 w 3458"/>
                  <a:gd name="T75" fmla="*/ 907 h 4328"/>
                  <a:gd name="T76" fmla="*/ 333 w 3458"/>
                  <a:gd name="T77" fmla="*/ 912 h 4328"/>
                  <a:gd name="T78" fmla="*/ 193 w 3458"/>
                  <a:gd name="T79" fmla="*/ 898 h 4328"/>
                  <a:gd name="T80" fmla="*/ 104 w 3458"/>
                  <a:gd name="T81" fmla="*/ 872 h 4328"/>
                  <a:gd name="T82" fmla="*/ 45 w 3458"/>
                  <a:gd name="T83" fmla="*/ 825 h 4328"/>
                  <a:gd name="T84" fmla="*/ 11 w 3458"/>
                  <a:gd name="T85" fmla="*/ 760 h 4328"/>
                  <a:gd name="T86" fmla="*/ 0 w 3458"/>
                  <a:gd name="T87" fmla="*/ 673 h 4328"/>
                  <a:gd name="T88" fmla="*/ 17 w 3458"/>
                  <a:gd name="T89" fmla="*/ 586 h 4328"/>
                  <a:gd name="T90" fmla="*/ 37 w 3458"/>
                  <a:gd name="T91" fmla="*/ 527 h 4328"/>
                  <a:gd name="T92" fmla="*/ 80 w 3458"/>
                  <a:gd name="T93" fmla="*/ 463 h 4328"/>
                  <a:gd name="T94" fmla="*/ 246 w 3458"/>
                  <a:gd name="T95" fmla="*/ 267 h 4328"/>
                  <a:gd name="T96" fmla="*/ 259 w 3458"/>
                  <a:gd name="T97" fmla="*/ 210 h 4328"/>
                  <a:gd name="T98" fmla="*/ 204 w 3458"/>
                  <a:gd name="T99" fmla="*/ 104 h 4328"/>
                  <a:gd name="T100" fmla="*/ 152 w 3458"/>
                  <a:gd name="T101" fmla="*/ 85 h 4328"/>
                  <a:gd name="T102" fmla="*/ 152 w 3458"/>
                  <a:gd name="T103" fmla="*/ 85 h 432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3458" h="4328">
                    <a:moveTo>
                      <a:pt x="781" y="405"/>
                    </a:moveTo>
                    <a:lnTo>
                      <a:pt x="1084" y="224"/>
                    </a:lnTo>
                    <a:lnTo>
                      <a:pt x="916" y="0"/>
                    </a:lnTo>
                    <a:lnTo>
                      <a:pt x="1498" y="0"/>
                    </a:lnTo>
                    <a:lnTo>
                      <a:pt x="2047" y="91"/>
                    </a:lnTo>
                    <a:lnTo>
                      <a:pt x="2483" y="203"/>
                    </a:lnTo>
                    <a:lnTo>
                      <a:pt x="1834" y="236"/>
                    </a:lnTo>
                    <a:lnTo>
                      <a:pt x="1509" y="293"/>
                    </a:lnTo>
                    <a:lnTo>
                      <a:pt x="1544" y="1133"/>
                    </a:lnTo>
                    <a:lnTo>
                      <a:pt x="1376" y="1256"/>
                    </a:lnTo>
                    <a:lnTo>
                      <a:pt x="1388" y="1515"/>
                    </a:lnTo>
                    <a:lnTo>
                      <a:pt x="614" y="2499"/>
                    </a:lnTo>
                    <a:lnTo>
                      <a:pt x="424" y="2826"/>
                    </a:lnTo>
                    <a:lnTo>
                      <a:pt x="323" y="3151"/>
                    </a:lnTo>
                    <a:lnTo>
                      <a:pt x="268" y="3454"/>
                    </a:lnTo>
                    <a:lnTo>
                      <a:pt x="390" y="3722"/>
                    </a:lnTo>
                    <a:lnTo>
                      <a:pt x="603" y="3980"/>
                    </a:lnTo>
                    <a:lnTo>
                      <a:pt x="816" y="4081"/>
                    </a:lnTo>
                    <a:lnTo>
                      <a:pt x="1196" y="4104"/>
                    </a:lnTo>
                    <a:lnTo>
                      <a:pt x="1846" y="4104"/>
                    </a:lnTo>
                    <a:lnTo>
                      <a:pt x="2327" y="4058"/>
                    </a:lnTo>
                    <a:lnTo>
                      <a:pt x="2675" y="3914"/>
                    </a:lnTo>
                    <a:lnTo>
                      <a:pt x="2954" y="3712"/>
                    </a:lnTo>
                    <a:lnTo>
                      <a:pt x="3078" y="3431"/>
                    </a:lnTo>
                    <a:lnTo>
                      <a:pt x="3133" y="3129"/>
                    </a:lnTo>
                    <a:lnTo>
                      <a:pt x="3121" y="2724"/>
                    </a:lnTo>
                    <a:lnTo>
                      <a:pt x="2966" y="2378"/>
                    </a:lnTo>
                    <a:lnTo>
                      <a:pt x="2620" y="1817"/>
                    </a:lnTo>
                    <a:lnTo>
                      <a:pt x="2171" y="1313"/>
                    </a:lnTo>
                    <a:lnTo>
                      <a:pt x="2137" y="1089"/>
                    </a:lnTo>
                    <a:lnTo>
                      <a:pt x="3009" y="2087"/>
                    </a:lnTo>
                    <a:lnTo>
                      <a:pt x="3279" y="2490"/>
                    </a:lnTo>
                    <a:lnTo>
                      <a:pt x="3435" y="2916"/>
                    </a:lnTo>
                    <a:lnTo>
                      <a:pt x="3458" y="3397"/>
                    </a:lnTo>
                    <a:lnTo>
                      <a:pt x="3279" y="3756"/>
                    </a:lnTo>
                    <a:lnTo>
                      <a:pt x="2988" y="4058"/>
                    </a:lnTo>
                    <a:lnTo>
                      <a:pt x="2663" y="4216"/>
                    </a:lnTo>
                    <a:lnTo>
                      <a:pt x="2315" y="4305"/>
                    </a:lnTo>
                    <a:lnTo>
                      <a:pt x="1713" y="4328"/>
                    </a:lnTo>
                    <a:lnTo>
                      <a:pt x="994" y="4261"/>
                    </a:lnTo>
                    <a:lnTo>
                      <a:pt x="536" y="4138"/>
                    </a:lnTo>
                    <a:lnTo>
                      <a:pt x="234" y="3914"/>
                    </a:lnTo>
                    <a:lnTo>
                      <a:pt x="55" y="3609"/>
                    </a:lnTo>
                    <a:lnTo>
                      <a:pt x="0" y="3195"/>
                    </a:lnTo>
                    <a:lnTo>
                      <a:pt x="87" y="2781"/>
                    </a:lnTo>
                    <a:lnTo>
                      <a:pt x="188" y="2499"/>
                    </a:lnTo>
                    <a:lnTo>
                      <a:pt x="413" y="2199"/>
                    </a:lnTo>
                    <a:lnTo>
                      <a:pt x="1264" y="1268"/>
                    </a:lnTo>
                    <a:lnTo>
                      <a:pt x="1331" y="998"/>
                    </a:lnTo>
                    <a:lnTo>
                      <a:pt x="1051" y="494"/>
                    </a:lnTo>
                    <a:lnTo>
                      <a:pt x="781" y="405"/>
                    </a:lnTo>
                    <a:close/>
                  </a:path>
                </a:pathLst>
              </a:custGeom>
              <a:solidFill>
                <a:srgbClr val="FFFF00"/>
              </a:solidFill>
              <a:ln w="9525">
                <a:solidFill>
                  <a:schemeClr val="tx1"/>
                </a:solidFill>
                <a:round/>
                <a:headEnd/>
                <a:tailEnd/>
              </a:ln>
            </p:spPr>
            <p:txBody>
              <a:bodyP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47" name="Freeform 33"/>
              <p:cNvSpPr>
                <a:spLocks/>
              </p:cNvSpPr>
              <p:nvPr/>
            </p:nvSpPr>
            <p:spPr bwMode="auto">
              <a:xfrm>
                <a:off x="80" y="15"/>
                <a:ext cx="640" cy="855"/>
              </a:xfrm>
              <a:custGeom>
                <a:avLst/>
                <a:gdLst>
                  <a:gd name="T0" fmla="*/ 193 w 640"/>
                  <a:gd name="T1" fmla="*/ 85 h 855"/>
                  <a:gd name="T2" fmla="*/ 247 w 640"/>
                  <a:gd name="T3" fmla="*/ 0 h 855"/>
                  <a:gd name="T4" fmla="*/ 436 w 640"/>
                  <a:gd name="T5" fmla="*/ 36 h 855"/>
                  <a:gd name="T6" fmla="*/ 331 w 640"/>
                  <a:gd name="T7" fmla="*/ 162 h 855"/>
                  <a:gd name="T8" fmla="*/ 406 w 640"/>
                  <a:gd name="T9" fmla="*/ 280 h 855"/>
                  <a:gd name="T10" fmla="*/ 562 w 640"/>
                  <a:gd name="T11" fmla="*/ 478 h 855"/>
                  <a:gd name="T12" fmla="*/ 640 w 640"/>
                  <a:gd name="T13" fmla="*/ 690 h 855"/>
                  <a:gd name="T14" fmla="*/ 566 w 640"/>
                  <a:gd name="T15" fmla="*/ 808 h 855"/>
                  <a:gd name="T16" fmla="*/ 427 w 640"/>
                  <a:gd name="T17" fmla="*/ 852 h 855"/>
                  <a:gd name="T18" fmla="*/ 277 w 640"/>
                  <a:gd name="T19" fmla="*/ 855 h 855"/>
                  <a:gd name="T20" fmla="*/ 121 w 640"/>
                  <a:gd name="T21" fmla="*/ 849 h 855"/>
                  <a:gd name="T22" fmla="*/ 52 w 640"/>
                  <a:gd name="T23" fmla="*/ 813 h 855"/>
                  <a:gd name="T24" fmla="*/ 0 w 640"/>
                  <a:gd name="T25" fmla="*/ 703 h 855"/>
                  <a:gd name="T26" fmla="*/ 24 w 640"/>
                  <a:gd name="T27" fmla="*/ 585 h 855"/>
                  <a:gd name="T28" fmla="*/ 210 w 640"/>
                  <a:gd name="T29" fmla="*/ 301 h 855"/>
                  <a:gd name="T30" fmla="*/ 252 w 640"/>
                  <a:gd name="T31" fmla="*/ 203 h 855"/>
                  <a:gd name="T32" fmla="*/ 193 w 640"/>
                  <a:gd name="T33" fmla="*/ 85 h 855"/>
                  <a:gd name="T34" fmla="*/ 193 w 640"/>
                  <a:gd name="T35" fmla="*/ 85 h 8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640" h="855">
                    <a:moveTo>
                      <a:pt x="193" y="85"/>
                    </a:moveTo>
                    <a:lnTo>
                      <a:pt x="247" y="0"/>
                    </a:lnTo>
                    <a:lnTo>
                      <a:pt x="436" y="36"/>
                    </a:lnTo>
                    <a:lnTo>
                      <a:pt x="331" y="162"/>
                    </a:lnTo>
                    <a:lnTo>
                      <a:pt x="406" y="280"/>
                    </a:lnTo>
                    <a:lnTo>
                      <a:pt x="562" y="478"/>
                    </a:lnTo>
                    <a:lnTo>
                      <a:pt x="640" y="690"/>
                    </a:lnTo>
                    <a:lnTo>
                      <a:pt x="566" y="808"/>
                    </a:lnTo>
                    <a:lnTo>
                      <a:pt x="427" y="852"/>
                    </a:lnTo>
                    <a:lnTo>
                      <a:pt x="277" y="855"/>
                    </a:lnTo>
                    <a:lnTo>
                      <a:pt x="121" y="849"/>
                    </a:lnTo>
                    <a:lnTo>
                      <a:pt x="52" y="813"/>
                    </a:lnTo>
                    <a:lnTo>
                      <a:pt x="0" y="703"/>
                    </a:lnTo>
                    <a:lnTo>
                      <a:pt x="24" y="585"/>
                    </a:lnTo>
                    <a:lnTo>
                      <a:pt x="210" y="301"/>
                    </a:lnTo>
                    <a:lnTo>
                      <a:pt x="252" y="203"/>
                    </a:lnTo>
                    <a:lnTo>
                      <a:pt x="193" y="85"/>
                    </a:lnTo>
                    <a:close/>
                  </a:path>
                </a:pathLst>
              </a:custGeom>
              <a:solidFill>
                <a:srgbClr val="FFFF00"/>
              </a:solidFill>
              <a:ln>
                <a:noFill/>
              </a:ln>
              <a:extLst>
                <a:ext uri="{91240B29-F687-4F45-9708-019B960494DF}">
                  <a14:hiddenLine xmlns:a14="http://schemas.microsoft.com/office/drawing/2010/main" w="9525">
                    <a:solidFill>
                      <a:schemeClr val="tx1"/>
                    </a:solidFill>
                    <a:round/>
                    <a:headEnd/>
                    <a:tailEnd/>
                  </a14:hiddenLine>
                </a:ext>
              </a:extLst>
            </p:spPr>
            <p:txBody>
              <a:bodyP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grpSp>
        <p:sp>
          <p:nvSpPr>
            <p:cNvPr id="42" name="Freeform 34"/>
            <p:cNvSpPr>
              <a:spLocks/>
            </p:cNvSpPr>
            <p:nvPr/>
          </p:nvSpPr>
          <p:spPr bwMode="auto">
            <a:xfrm>
              <a:off x="162" y="162"/>
              <a:ext cx="218" cy="174"/>
            </a:xfrm>
            <a:custGeom>
              <a:avLst/>
              <a:gdLst>
                <a:gd name="T0" fmla="*/ 0 w 414"/>
                <a:gd name="T1" fmla="*/ 0 h 174"/>
                <a:gd name="T2" fmla="*/ 36 w 414"/>
                <a:gd name="T3" fmla="*/ 30 h 174"/>
                <a:gd name="T4" fmla="*/ 42 w 414"/>
                <a:gd name="T5" fmla="*/ 48 h 174"/>
                <a:gd name="T6" fmla="*/ 78 w 414"/>
                <a:gd name="T7" fmla="*/ 60 h 174"/>
                <a:gd name="T8" fmla="*/ 204 w 414"/>
                <a:gd name="T9" fmla="*/ 60 h 174"/>
                <a:gd name="T10" fmla="*/ 294 w 414"/>
                <a:gd name="T11" fmla="*/ 108 h 174"/>
                <a:gd name="T12" fmla="*/ 372 w 414"/>
                <a:gd name="T13" fmla="*/ 156 h 174"/>
                <a:gd name="T14" fmla="*/ 414 w 414"/>
                <a:gd name="T15" fmla="*/ 174 h 17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14" h="174">
                  <a:moveTo>
                    <a:pt x="0" y="0"/>
                  </a:moveTo>
                  <a:cubicBezTo>
                    <a:pt x="13" y="9"/>
                    <a:pt x="27" y="16"/>
                    <a:pt x="36" y="30"/>
                  </a:cubicBezTo>
                  <a:cubicBezTo>
                    <a:pt x="40" y="35"/>
                    <a:pt x="37" y="44"/>
                    <a:pt x="42" y="48"/>
                  </a:cubicBezTo>
                  <a:cubicBezTo>
                    <a:pt x="52" y="55"/>
                    <a:pt x="78" y="60"/>
                    <a:pt x="78" y="60"/>
                  </a:cubicBezTo>
                  <a:cubicBezTo>
                    <a:pt x="108" y="105"/>
                    <a:pt x="273" y="106"/>
                    <a:pt x="204" y="60"/>
                  </a:cubicBezTo>
                  <a:cubicBezTo>
                    <a:pt x="215" y="115"/>
                    <a:pt x="234" y="103"/>
                    <a:pt x="294" y="108"/>
                  </a:cubicBezTo>
                  <a:cubicBezTo>
                    <a:pt x="306" y="143"/>
                    <a:pt x="344" y="137"/>
                    <a:pt x="372" y="156"/>
                  </a:cubicBezTo>
                  <a:cubicBezTo>
                    <a:pt x="386" y="165"/>
                    <a:pt x="397" y="174"/>
                    <a:pt x="414" y="174"/>
                  </a:cubicBezTo>
                </a:path>
              </a:pathLst>
            </a:custGeom>
            <a:noFill/>
            <a:ln w="57150" cmpd="sng">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43" name="Freeform 35"/>
            <p:cNvSpPr>
              <a:spLocks/>
            </p:cNvSpPr>
            <p:nvPr/>
          </p:nvSpPr>
          <p:spPr bwMode="auto">
            <a:xfrm>
              <a:off x="294" y="213"/>
              <a:ext cx="218" cy="144"/>
            </a:xfrm>
            <a:custGeom>
              <a:avLst/>
              <a:gdLst>
                <a:gd name="T0" fmla="*/ 0 w 168"/>
                <a:gd name="T1" fmla="*/ 33 h 42"/>
                <a:gd name="T2" fmla="*/ 24 w 168"/>
                <a:gd name="T3" fmla="*/ 24 h 42"/>
                <a:gd name="T4" fmla="*/ 78 w 168"/>
                <a:gd name="T5" fmla="*/ 21 h 42"/>
                <a:gd name="T6" fmla="*/ 168 w 168"/>
                <a:gd name="T7" fmla="*/ 0 h 4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68" h="42">
                  <a:moveTo>
                    <a:pt x="0" y="33"/>
                  </a:moveTo>
                  <a:cubicBezTo>
                    <a:pt x="26" y="42"/>
                    <a:pt x="12" y="26"/>
                    <a:pt x="24" y="24"/>
                  </a:cubicBezTo>
                  <a:cubicBezTo>
                    <a:pt x="42" y="20"/>
                    <a:pt x="60" y="22"/>
                    <a:pt x="78" y="21"/>
                  </a:cubicBezTo>
                  <a:cubicBezTo>
                    <a:pt x="107" y="2"/>
                    <a:pt x="134" y="0"/>
                    <a:pt x="168" y="0"/>
                  </a:cubicBezTo>
                </a:path>
              </a:pathLst>
            </a:custGeom>
            <a:solidFill>
              <a:schemeClr val="bg1"/>
            </a:solidFill>
            <a:ln w="57150"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44" name="Text Box 36"/>
            <p:cNvSpPr txBox="1">
              <a:spLocks noChangeArrowheads="1"/>
            </p:cNvSpPr>
            <p:nvPr/>
          </p:nvSpPr>
          <p:spPr bwMode="auto">
            <a:xfrm>
              <a:off x="0" y="480"/>
              <a:ext cx="777" cy="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lnSpc>
                  <a:spcPct val="65000"/>
                </a:lnSpc>
                <a:spcAft>
                  <a:spcPts val="0"/>
                </a:spcAft>
              </a:pPr>
              <a:r>
                <a:rPr lang="es-ES_tradnl" sz="1400" b="1" kern="1200">
                  <a:solidFill>
                    <a:srgbClr val="000000"/>
                  </a:solidFill>
                  <a:effectLst/>
                  <a:latin typeface="Times New Roman"/>
                  <a:ea typeface="Times New Roman"/>
                  <a:cs typeface="Times New Roman"/>
                </a:rPr>
                <a:t>Residuos de alimentos</a:t>
              </a:r>
              <a:endParaRPr lang="es-CO" sz="1200">
                <a:effectLst/>
                <a:latin typeface="Times New Roman"/>
                <a:ea typeface="Times New Roman"/>
              </a:endParaRPr>
            </a:p>
          </p:txBody>
        </p:sp>
      </p:grpSp>
      <p:grpSp>
        <p:nvGrpSpPr>
          <p:cNvPr id="48" name="Group 37"/>
          <p:cNvGrpSpPr/>
          <p:nvPr/>
        </p:nvGrpSpPr>
        <p:grpSpPr bwMode="auto">
          <a:xfrm>
            <a:off x="6919256" y="5157757"/>
            <a:ext cx="1068070" cy="945515"/>
            <a:chOff x="0" y="0"/>
            <a:chExt cx="723" cy="917"/>
          </a:xfrm>
        </p:grpSpPr>
        <p:sp>
          <p:nvSpPr>
            <p:cNvPr id="49" name="Freeform 38"/>
            <p:cNvSpPr>
              <a:spLocks/>
            </p:cNvSpPr>
            <p:nvPr/>
          </p:nvSpPr>
          <p:spPr bwMode="auto">
            <a:xfrm>
              <a:off x="273" y="44"/>
              <a:ext cx="238" cy="219"/>
            </a:xfrm>
            <a:custGeom>
              <a:avLst/>
              <a:gdLst>
                <a:gd name="T0" fmla="*/ 238 w 238"/>
                <a:gd name="T1" fmla="*/ 4 h 219"/>
                <a:gd name="T2" fmla="*/ 141 w 238"/>
                <a:gd name="T3" fmla="*/ 79 h 219"/>
                <a:gd name="T4" fmla="*/ 143 w 238"/>
                <a:gd name="T5" fmla="*/ 195 h 219"/>
                <a:gd name="T6" fmla="*/ 120 w 238"/>
                <a:gd name="T7" fmla="*/ 219 h 219"/>
                <a:gd name="T8" fmla="*/ 0 w 238"/>
                <a:gd name="T9" fmla="*/ 214 h 219"/>
                <a:gd name="T10" fmla="*/ 0 w 238"/>
                <a:gd name="T11" fmla="*/ 181 h 219"/>
                <a:gd name="T12" fmla="*/ 87 w 238"/>
                <a:gd name="T13" fmla="*/ 189 h 219"/>
                <a:gd name="T14" fmla="*/ 33 w 238"/>
                <a:gd name="T15" fmla="*/ 156 h 219"/>
                <a:gd name="T16" fmla="*/ 103 w 238"/>
                <a:gd name="T17" fmla="*/ 158 h 219"/>
                <a:gd name="T18" fmla="*/ 66 w 238"/>
                <a:gd name="T19" fmla="*/ 70 h 219"/>
                <a:gd name="T20" fmla="*/ 137 w 238"/>
                <a:gd name="T21" fmla="*/ 30 h 219"/>
                <a:gd name="T22" fmla="*/ 196 w 238"/>
                <a:gd name="T23" fmla="*/ 0 h 219"/>
                <a:gd name="T24" fmla="*/ 238 w 238"/>
                <a:gd name="T25" fmla="*/ 4 h 219"/>
                <a:gd name="T26" fmla="*/ 238 w 238"/>
                <a:gd name="T27" fmla="*/ 4 h 21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38" h="219">
                  <a:moveTo>
                    <a:pt x="238" y="4"/>
                  </a:moveTo>
                  <a:lnTo>
                    <a:pt x="141" y="79"/>
                  </a:lnTo>
                  <a:lnTo>
                    <a:pt x="143" y="195"/>
                  </a:lnTo>
                  <a:lnTo>
                    <a:pt x="120" y="219"/>
                  </a:lnTo>
                  <a:lnTo>
                    <a:pt x="0" y="214"/>
                  </a:lnTo>
                  <a:lnTo>
                    <a:pt x="0" y="181"/>
                  </a:lnTo>
                  <a:lnTo>
                    <a:pt x="87" y="189"/>
                  </a:lnTo>
                  <a:lnTo>
                    <a:pt x="33" y="156"/>
                  </a:lnTo>
                  <a:lnTo>
                    <a:pt x="103" y="158"/>
                  </a:lnTo>
                  <a:lnTo>
                    <a:pt x="66" y="70"/>
                  </a:lnTo>
                  <a:lnTo>
                    <a:pt x="137" y="30"/>
                  </a:lnTo>
                  <a:lnTo>
                    <a:pt x="196" y="0"/>
                  </a:lnTo>
                  <a:lnTo>
                    <a:pt x="238" y="4"/>
                  </a:lnTo>
                  <a:close/>
                </a:path>
              </a:pathLst>
            </a:custGeom>
            <a:solidFill>
              <a:schemeClr val="tx2"/>
            </a:solidFill>
            <a:ln w="9525">
              <a:solidFill>
                <a:schemeClr val="tx1"/>
              </a:solidFill>
              <a:round/>
              <a:headEnd/>
              <a:tailEnd/>
            </a:ln>
          </p:spPr>
          <p:txBody>
            <a:bodyP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50" name="Freeform 39"/>
            <p:cNvSpPr>
              <a:spLocks/>
            </p:cNvSpPr>
            <p:nvPr/>
          </p:nvSpPr>
          <p:spPr bwMode="auto">
            <a:xfrm>
              <a:off x="3" y="0"/>
              <a:ext cx="672" cy="912"/>
            </a:xfrm>
            <a:custGeom>
              <a:avLst/>
              <a:gdLst>
                <a:gd name="T0" fmla="*/ 152 w 3458"/>
                <a:gd name="T1" fmla="*/ 85 h 4328"/>
                <a:gd name="T2" fmla="*/ 211 w 3458"/>
                <a:gd name="T3" fmla="*/ 47 h 4328"/>
                <a:gd name="T4" fmla="*/ 178 w 3458"/>
                <a:gd name="T5" fmla="*/ 0 h 4328"/>
                <a:gd name="T6" fmla="*/ 291 w 3458"/>
                <a:gd name="T7" fmla="*/ 0 h 4328"/>
                <a:gd name="T8" fmla="*/ 398 w 3458"/>
                <a:gd name="T9" fmla="*/ 19 h 4328"/>
                <a:gd name="T10" fmla="*/ 483 w 3458"/>
                <a:gd name="T11" fmla="*/ 43 h 4328"/>
                <a:gd name="T12" fmla="*/ 356 w 3458"/>
                <a:gd name="T13" fmla="*/ 50 h 4328"/>
                <a:gd name="T14" fmla="*/ 293 w 3458"/>
                <a:gd name="T15" fmla="*/ 62 h 4328"/>
                <a:gd name="T16" fmla="*/ 300 w 3458"/>
                <a:gd name="T17" fmla="*/ 239 h 4328"/>
                <a:gd name="T18" fmla="*/ 267 w 3458"/>
                <a:gd name="T19" fmla="*/ 265 h 4328"/>
                <a:gd name="T20" fmla="*/ 270 w 3458"/>
                <a:gd name="T21" fmla="*/ 319 h 4328"/>
                <a:gd name="T22" fmla="*/ 119 w 3458"/>
                <a:gd name="T23" fmla="*/ 527 h 4328"/>
                <a:gd name="T24" fmla="*/ 82 w 3458"/>
                <a:gd name="T25" fmla="*/ 595 h 4328"/>
                <a:gd name="T26" fmla="*/ 63 w 3458"/>
                <a:gd name="T27" fmla="*/ 664 h 4328"/>
                <a:gd name="T28" fmla="*/ 52 w 3458"/>
                <a:gd name="T29" fmla="*/ 728 h 4328"/>
                <a:gd name="T30" fmla="*/ 76 w 3458"/>
                <a:gd name="T31" fmla="*/ 784 h 4328"/>
                <a:gd name="T32" fmla="*/ 117 w 3458"/>
                <a:gd name="T33" fmla="*/ 839 h 4328"/>
                <a:gd name="T34" fmla="*/ 159 w 3458"/>
                <a:gd name="T35" fmla="*/ 860 h 4328"/>
                <a:gd name="T36" fmla="*/ 232 w 3458"/>
                <a:gd name="T37" fmla="*/ 865 h 4328"/>
                <a:gd name="T38" fmla="*/ 359 w 3458"/>
                <a:gd name="T39" fmla="*/ 865 h 4328"/>
                <a:gd name="T40" fmla="*/ 452 w 3458"/>
                <a:gd name="T41" fmla="*/ 855 h 4328"/>
                <a:gd name="T42" fmla="*/ 520 w 3458"/>
                <a:gd name="T43" fmla="*/ 825 h 4328"/>
                <a:gd name="T44" fmla="*/ 574 w 3458"/>
                <a:gd name="T45" fmla="*/ 782 h 4328"/>
                <a:gd name="T46" fmla="*/ 598 w 3458"/>
                <a:gd name="T47" fmla="*/ 723 h 4328"/>
                <a:gd name="T48" fmla="*/ 609 w 3458"/>
                <a:gd name="T49" fmla="*/ 659 h 4328"/>
                <a:gd name="T50" fmla="*/ 607 w 3458"/>
                <a:gd name="T51" fmla="*/ 574 h 4328"/>
                <a:gd name="T52" fmla="*/ 576 w 3458"/>
                <a:gd name="T53" fmla="*/ 501 h 4328"/>
                <a:gd name="T54" fmla="*/ 509 w 3458"/>
                <a:gd name="T55" fmla="*/ 383 h 4328"/>
                <a:gd name="T56" fmla="*/ 422 w 3458"/>
                <a:gd name="T57" fmla="*/ 277 h 4328"/>
                <a:gd name="T58" fmla="*/ 415 w 3458"/>
                <a:gd name="T59" fmla="*/ 229 h 4328"/>
                <a:gd name="T60" fmla="*/ 585 w 3458"/>
                <a:gd name="T61" fmla="*/ 440 h 4328"/>
                <a:gd name="T62" fmla="*/ 637 w 3458"/>
                <a:gd name="T63" fmla="*/ 525 h 4328"/>
                <a:gd name="T64" fmla="*/ 668 w 3458"/>
                <a:gd name="T65" fmla="*/ 614 h 4328"/>
                <a:gd name="T66" fmla="*/ 672 w 3458"/>
                <a:gd name="T67" fmla="*/ 716 h 4328"/>
                <a:gd name="T68" fmla="*/ 637 w 3458"/>
                <a:gd name="T69" fmla="*/ 791 h 4328"/>
                <a:gd name="T70" fmla="*/ 581 w 3458"/>
                <a:gd name="T71" fmla="*/ 855 h 4328"/>
                <a:gd name="T72" fmla="*/ 518 w 3458"/>
                <a:gd name="T73" fmla="*/ 888 h 4328"/>
                <a:gd name="T74" fmla="*/ 450 w 3458"/>
                <a:gd name="T75" fmla="*/ 907 h 4328"/>
                <a:gd name="T76" fmla="*/ 333 w 3458"/>
                <a:gd name="T77" fmla="*/ 912 h 4328"/>
                <a:gd name="T78" fmla="*/ 193 w 3458"/>
                <a:gd name="T79" fmla="*/ 898 h 4328"/>
                <a:gd name="T80" fmla="*/ 104 w 3458"/>
                <a:gd name="T81" fmla="*/ 872 h 4328"/>
                <a:gd name="T82" fmla="*/ 45 w 3458"/>
                <a:gd name="T83" fmla="*/ 825 h 4328"/>
                <a:gd name="T84" fmla="*/ 11 w 3458"/>
                <a:gd name="T85" fmla="*/ 760 h 4328"/>
                <a:gd name="T86" fmla="*/ 0 w 3458"/>
                <a:gd name="T87" fmla="*/ 673 h 4328"/>
                <a:gd name="T88" fmla="*/ 17 w 3458"/>
                <a:gd name="T89" fmla="*/ 586 h 4328"/>
                <a:gd name="T90" fmla="*/ 37 w 3458"/>
                <a:gd name="T91" fmla="*/ 527 h 4328"/>
                <a:gd name="T92" fmla="*/ 80 w 3458"/>
                <a:gd name="T93" fmla="*/ 463 h 4328"/>
                <a:gd name="T94" fmla="*/ 246 w 3458"/>
                <a:gd name="T95" fmla="*/ 267 h 4328"/>
                <a:gd name="T96" fmla="*/ 259 w 3458"/>
                <a:gd name="T97" fmla="*/ 210 h 4328"/>
                <a:gd name="T98" fmla="*/ 204 w 3458"/>
                <a:gd name="T99" fmla="*/ 104 h 4328"/>
                <a:gd name="T100" fmla="*/ 152 w 3458"/>
                <a:gd name="T101" fmla="*/ 85 h 4328"/>
                <a:gd name="T102" fmla="*/ 152 w 3458"/>
                <a:gd name="T103" fmla="*/ 85 h 432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3458" h="4328">
                  <a:moveTo>
                    <a:pt x="781" y="405"/>
                  </a:moveTo>
                  <a:lnTo>
                    <a:pt x="1084" y="224"/>
                  </a:lnTo>
                  <a:lnTo>
                    <a:pt x="916" y="0"/>
                  </a:lnTo>
                  <a:lnTo>
                    <a:pt x="1498" y="0"/>
                  </a:lnTo>
                  <a:lnTo>
                    <a:pt x="2047" y="91"/>
                  </a:lnTo>
                  <a:lnTo>
                    <a:pt x="2483" y="203"/>
                  </a:lnTo>
                  <a:lnTo>
                    <a:pt x="1834" y="236"/>
                  </a:lnTo>
                  <a:lnTo>
                    <a:pt x="1509" y="293"/>
                  </a:lnTo>
                  <a:lnTo>
                    <a:pt x="1544" y="1133"/>
                  </a:lnTo>
                  <a:lnTo>
                    <a:pt x="1376" y="1256"/>
                  </a:lnTo>
                  <a:lnTo>
                    <a:pt x="1388" y="1515"/>
                  </a:lnTo>
                  <a:lnTo>
                    <a:pt x="614" y="2499"/>
                  </a:lnTo>
                  <a:lnTo>
                    <a:pt x="424" y="2826"/>
                  </a:lnTo>
                  <a:lnTo>
                    <a:pt x="323" y="3151"/>
                  </a:lnTo>
                  <a:lnTo>
                    <a:pt x="268" y="3454"/>
                  </a:lnTo>
                  <a:lnTo>
                    <a:pt x="390" y="3722"/>
                  </a:lnTo>
                  <a:lnTo>
                    <a:pt x="603" y="3980"/>
                  </a:lnTo>
                  <a:lnTo>
                    <a:pt x="816" y="4081"/>
                  </a:lnTo>
                  <a:lnTo>
                    <a:pt x="1196" y="4104"/>
                  </a:lnTo>
                  <a:lnTo>
                    <a:pt x="1846" y="4104"/>
                  </a:lnTo>
                  <a:lnTo>
                    <a:pt x="2327" y="4058"/>
                  </a:lnTo>
                  <a:lnTo>
                    <a:pt x="2675" y="3914"/>
                  </a:lnTo>
                  <a:lnTo>
                    <a:pt x="2954" y="3712"/>
                  </a:lnTo>
                  <a:lnTo>
                    <a:pt x="3078" y="3431"/>
                  </a:lnTo>
                  <a:lnTo>
                    <a:pt x="3133" y="3129"/>
                  </a:lnTo>
                  <a:lnTo>
                    <a:pt x="3121" y="2724"/>
                  </a:lnTo>
                  <a:lnTo>
                    <a:pt x="2966" y="2378"/>
                  </a:lnTo>
                  <a:lnTo>
                    <a:pt x="2620" y="1817"/>
                  </a:lnTo>
                  <a:lnTo>
                    <a:pt x="2171" y="1313"/>
                  </a:lnTo>
                  <a:lnTo>
                    <a:pt x="2137" y="1089"/>
                  </a:lnTo>
                  <a:lnTo>
                    <a:pt x="3009" y="2087"/>
                  </a:lnTo>
                  <a:lnTo>
                    <a:pt x="3279" y="2490"/>
                  </a:lnTo>
                  <a:lnTo>
                    <a:pt x="3435" y="2916"/>
                  </a:lnTo>
                  <a:lnTo>
                    <a:pt x="3458" y="3397"/>
                  </a:lnTo>
                  <a:lnTo>
                    <a:pt x="3279" y="3756"/>
                  </a:lnTo>
                  <a:lnTo>
                    <a:pt x="2988" y="4058"/>
                  </a:lnTo>
                  <a:lnTo>
                    <a:pt x="2663" y="4216"/>
                  </a:lnTo>
                  <a:lnTo>
                    <a:pt x="2315" y="4305"/>
                  </a:lnTo>
                  <a:lnTo>
                    <a:pt x="1713" y="4328"/>
                  </a:lnTo>
                  <a:lnTo>
                    <a:pt x="994" y="4261"/>
                  </a:lnTo>
                  <a:lnTo>
                    <a:pt x="536" y="4138"/>
                  </a:lnTo>
                  <a:lnTo>
                    <a:pt x="234" y="3914"/>
                  </a:lnTo>
                  <a:lnTo>
                    <a:pt x="55" y="3609"/>
                  </a:lnTo>
                  <a:lnTo>
                    <a:pt x="0" y="3195"/>
                  </a:lnTo>
                  <a:lnTo>
                    <a:pt x="87" y="2781"/>
                  </a:lnTo>
                  <a:lnTo>
                    <a:pt x="188" y="2499"/>
                  </a:lnTo>
                  <a:lnTo>
                    <a:pt x="413" y="2199"/>
                  </a:lnTo>
                  <a:lnTo>
                    <a:pt x="1264" y="1268"/>
                  </a:lnTo>
                  <a:lnTo>
                    <a:pt x="1331" y="998"/>
                  </a:lnTo>
                  <a:lnTo>
                    <a:pt x="1051" y="494"/>
                  </a:lnTo>
                  <a:lnTo>
                    <a:pt x="781" y="405"/>
                  </a:lnTo>
                  <a:close/>
                </a:path>
              </a:pathLst>
            </a:custGeom>
            <a:solidFill>
              <a:schemeClr val="tx2"/>
            </a:solidFill>
            <a:ln w="9525">
              <a:solidFill>
                <a:schemeClr val="tx1"/>
              </a:solidFill>
              <a:round/>
              <a:headEnd/>
              <a:tailEnd/>
            </a:ln>
          </p:spPr>
          <p:txBody>
            <a:bodyP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51" name="Freeform 40"/>
            <p:cNvSpPr>
              <a:spLocks/>
            </p:cNvSpPr>
            <p:nvPr/>
          </p:nvSpPr>
          <p:spPr bwMode="auto">
            <a:xfrm>
              <a:off x="35" y="15"/>
              <a:ext cx="640" cy="855"/>
            </a:xfrm>
            <a:custGeom>
              <a:avLst/>
              <a:gdLst>
                <a:gd name="T0" fmla="*/ 193 w 640"/>
                <a:gd name="T1" fmla="*/ 85 h 855"/>
                <a:gd name="T2" fmla="*/ 247 w 640"/>
                <a:gd name="T3" fmla="*/ 0 h 855"/>
                <a:gd name="T4" fmla="*/ 436 w 640"/>
                <a:gd name="T5" fmla="*/ 36 h 855"/>
                <a:gd name="T6" fmla="*/ 331 w 640"/>
                <a:gd name="T7" fmla="*/ 162 h 855"/>
                <a:gd name="T8" fmla="*/ 406 w 640"/>
                <a:gd name="T9" fmla="*/ 280 h 855"/>
                <a:gd name="T10" fmla="*/ 562 w 640"/>
                <a:gd name="T11" fmla="*/ 478 h 855"/>
                <a:gd name="T12" fmla="*/ 640 w 640"/>
                <a:gd name="T13" fmla="*/ 690 h 855"/>
                <a:gd name="T14" fmla="*/ 566 w 640"/>
                <a:gd name="T15" fmla="*/ 808 h 855"/>
                <a:gd name="T16" fmla="*/ 427 w 640"/>
                <a:gd name="T17" fmla="*/ 852 h 855"/>
                <a:gd name="T18" fmla="*/ 277 w 640"/>
                <a:gd name="T19" fmla="*/ 855 h 855"/>
                <a:gd name="T20" fmla="*/ 121 w 640"/>
                <a:gd name="T21" fmla="*/ 849 h 855"/>
                <a:gd name="T22" fmla="*/ 52 w 640"/>
                <a:gd name="T23" fmla="*/ 813 h 855"/>
                <a:gd name="T24" fmla="*/ 0 w 640"/>
                <a:gd name="T25" fmla="*/ 703 h 855"/>
                <a:gd name="T26" fmla="*/ 24 w 640"/>
                <a:gd name="T27" fmla="*/ 585 h 855"/>
                <a:gd name="T28" fmla="*/ 210 w 640"/>
                <a:gd name="T29" fmla="*/ 301 h 855"/>
                <a:gd name="T30" fmla="*/ 252 w 640"/>
                <a:gd name="T31" fmla="*/ 203 h 855"/>
                <a:gd name="T32" fmla="*/ 193 w 640"/>
                <a:gd name="T33" fmla="*/ 85 h 855"/>
                <a:gd name="T34" fmla="*/ 193 w 640"/>
                <a:gd name="T35" fmla="*/ 85 h 8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640" h="855">
                  <a:moveTo>
                    <a:pt x="193" y="85"/>
                  </a:moveTo>
                  <a:lnTo>
                    <a:pt x="247" y="0"/>
                  </a:lnTo>
                  <a:lnTo>
                    <a:pt x="436" y="36"/>
                  </a:lnTo>
                  <a:lnTo>
                    <a:pt x="331" y="162"/>
                  </a:lnTo>
                  <a:lnTo>
                    <a:pt x="406" y="280"/>
                  </a:lnTo>
                  <a:lnTo>
                    <a:pt x="562" y="478"/>
                  </a:lnTo>
                  <a:lnTo>
                    <a:pt x="640" y="690"/>
                  </a:lnTo>
                  <a:lnTo>
                    <a:pt x="566" y="808"/>
                  </a:lnTo>
                  <a:lnTo>
                    <a:pt x="427" y="852"/>
                  </a:lnTo>
                  <a:lnTo>
                    <a:pt x="277" y="855"/>
                  </a:lnTo>
                  <a:lnTo>
                    <a:pt x="121" y="849"/>
                  </a:lnTo>
                  <a:lnTo>
                    <a:pt x="52" y="813"/>
                  </a:lnTo>
                  <a:lnTo>
                    <a:pt x="0" y="703"/>
                  </a:lnTo>
                  <a:lnTo>
                    <a:pt x="24" y="585"/>
                  </a:lnTo>
                  <a:lnTo>
                    <a:pt x="210" y="301"/>
                  </a:lnTo>
                  <a:lnTo>
                    <a:pt x="252" y="203"/>
                  </a:lnTo>
                  <a:lnTo>
                    <a:pt x="193" y="85"/>
                  </a:ln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52" name="Freeform 41"/>
            <p:cNvSpPr>
              <a:spLocks/>
            </p:cNvSpPr>
            <p:nvPr/>
          </p:nvSpPr>
          <p:spPr bwMode="auto">
            <a:xfrm>
              <a:off x="117" y="162"/>
              <a:ext cx="218" cy="174"/>
            </a:xfrm>
            <a:custGeom>
              <a:avLst/>
              <a:gdLst>
                <a:gd name="T0" fmla="*/ 0 w 414"/>
                <a:gd name="T1" fmla="*/ 0 h 174"/>
                <a:gd name="T2" fmla="*/ 36 w 414"/>
                <a:gd name="T3" fmla="*/ 30 h 174"/>
                <a:gd name="T4" fmla="*/ 42 w 414"/>
                <a:gd name="T5" fmla="*/ 48 h 174"/>
                <a:gd name="T6" fmla="*/ 78 w 414"/>
                <a:gd name="T7" fmla="*/ 60 h 174"/>
                <a:gd name="T8" fmla="*/ 204 w 414"/>
                <a:gd name="T9" fmla="*/ 60 h 174"/>
                <a:gd name="T10" fmla="*/ 294 w 414"/>
                <a:gd name="T11" fmla="*/ 108 h 174"/>
                <a:gd name="T12" fmla="*/ 372 w 414"/>
                <a:gd name="T13" fmla="*/ 156 h 174"/>
                <a:gd name="T14" fmla="*/ 414 w 414"/>
                <a:gd name="T15" fmla="*/ 174 h 17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14" h="174">
                  <a:moveTo>
                    <a:pt x="0" y="0"/>
                  </a:moveTo>
                  <a:cubicBezTo>
                    <a:pt x="13" y="9"/>
                    <a:pt x="27" y="16"/>
                    <a:pt x="36" y="30"/>
                  </a:cubicBezTo>
                  <a:cubicBezTo>
                    <a:pt x="40" y="35"/>
                    <a:pt x="37" y="44"/>
                    <a:pt x="42" y="48"/>
                  </a:cubicBezTo>
                  <a:cubicBezTo>
                    <a:pt x="52" y="55"/>
                    <a:pt x="78" y="60"/>
                    <a:pt x="78" y="60"/>
                  </a:cubicBezTo>
                  <a:cubicBezTo>
                    <a:pt x="108" y="105"/>
                    <a:pt x="273" y="106"/>
                    <a:pt x="204" y="60"/>
                  </a:cubicBezTo>
                  <a:cubicBezTo>
                    <a:pt x="215" y="115"/>
                    <a:pt x="234" y="103"/>
                    <a:pt x="294" y="108"/>
                  </a:cubicBezTo>
                  <a:cubicBezTo>
                    <a:pt x="306" y="143"/>
                    <a:pt x="344" y="137"/>
                    <a:pt x="372" y="156"/>
                  </a:cubicBezTo>
                  <a:cubicBezTo>
                    <a:pt x="386" y="165"/>
                    <a:pt x="397" y="174"/>
                    <a:pt x="414" y="174"/>
                  </a:cubicBezTo>
                </a:path>
              </a:pathLst>
            </a:custGeom>
            <a:noFill/>
            <a:ln w="57150" cmpd="sng">
              <a:solidFill>
                <a:schemeClr val="bg2"/>
              </a:solidFill>
              <a:round/>
              <a:headEnd/>
              <a:tailEnd/>
            </a:ln>
            <a:effectLst/>
            <a:extLst>
              <a:ext uri="{909E8E84-426E-40DD-AFC4-6F175D3DCCD1}">
                <a14:hiddenFill xmlns:a14="http://schemas.microsoft.com/office/drawing/2010/main">
                  <a:solidFill>
                    <a:srgbClr val="0000CC"/>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53" name="Freeform 42"/>
            <p:cNvSpPr>
              <a:spLocks/>
            </p:cNvSpPr>
            <p:nvPr/>
          </p:nvSpPr>
          <p:spPr bwMode="auto">
            <a:xfrm>
              <a:off x="249" y="213"/>
              <a:ext cx="218" cy="144"/>
            </a:xfrm>
            <a:custGeom>
              <a:avLst/>
              <a:gdLst>
                <a:gd name="T0" fmla="*/ 0 w 168"/>
                <a:gd name="T1" fmla="*/ 33 h 42"/>
                <a:gd name="T2" fmla="*/ 24 w 168"/>
                <a:gd name="T3" fmla="*/ 24 h 42"/>
                <a:gd name="T4" fmla="*/ 78 w 168"/>
                <a:gd name="T5" fmla="*/ 21 h 42"/>
                <a:gd name="T6" fmla="*/ 168 w 168"/>
                <a:gd name="T7" fmla="*/ 0 h 4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68" h="42">
                  <a:moveTo>
                    <a:pt x="0" y="33"/>
                  </a:moveTo>
                  <a:cubicBezTo>
                    <a:pt x="26" y="42"/>
                    <a:pt x="12" y="26"/>
                    <a:pt x="24" y="24"/>
                  </a:cubicBezTo>
                  <a:cubicBezTo>
                    <a:pt x="42" y="20"/>
                    <a:pt x="60" y="22"/>
                    <a:pt x="78" y="21"/>
                  </a:cubicBezTo>
                  <a:cubicBezTo>
                    <a:pt x="107" y="2"/>
                    <a:pt x="134" y="0"/>
                    <a:pt x="168" y="0"/>
                  </a:cubicBezTo>
                </a:path>
              </a:pathLst>
            </a:custGeom>
            <a:solidFill>
              <a:srgbClr val="0000CC"/>
            </a:solidFill>
            <a:ln w="57150" cmpd="sng">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nSpc>
                  <a:spcPct val="115000"/>
                </a:lnSpc>
                <a:spcAft>
                  <a:spcPts val="1000"/>
                </a:spcAft>
              </a:pPr>
              <a:r>
                <a:rPr lang="es-CO" sz="1100">
                  <a:effectLst/>
                  <a:latin typeface="Calibri"/>
                  <a:ea typeface="Times New Roman"/>
                  <a:cs typeface="Times New Roman"/>
                </a:rPr>
                <a:t> </a:t>
              </a:r>
              <a:endParaRPr lang="es-CO" sz="1100">
                <a:effectLst/>
                <a:latin typeface="Calibri"/>
                <a:ea typeface="Calibri"/>
                <a:cs typeface="Times New Roman"/>
              </a:endParaRPr>
            </a:p>
          </p:txBody>
        </p:sp>
        <p:sp>
          <p:nvSpPr>
            <p:cNvPr id="54" name="Text Box 43"/>
            <p:cNvSpPr txBox="1">
              <a:spLocks noChangeArrowheads="1"/>
            </p:cNvSpPr>
            <p:nvPr/>
          </p:nvSpPr>
          <p:spPr bwMode="auto">
            <a:xfrm>
              <a:off x="0" y="432"/>
              <a:ext cx="723" cy="4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FFFF99"/>
                    </a:outerShdw>
                  </a:effectLst>
                </a14:hiddenEffects>
              </a:ext>
            </a:extLst>
          </p:spPr>
          <p:txBody>
            <a:bodyPr>
              <a:spAutoFit/>
            </a:bodyPr>
            <a:lstStyle/>
            <a:p>
              <a:pPr algn="ctr" fontAlgn="base">
                <a:spcAft>
                  <a:spcPts val="0"/>
                </a:spcAft>
              </a:pPr>
              <a:r>
                <a:rPr lang="es-ES_tradnl" sz="1400" b="1" kern="1200">
                  <a:solidFill>
                    <a:srgbClr val="FFFFFF"/>
                  </a:solidFill>
                  <a:effectLst/>
                  <a:latin typeface="Times New Roman"/>
                  <a:ea typeface="Times New Roman"/>
                  <a:cs typeface="Times New Roman"/>
                </a:rPr>
                <a:t>Tejidos humanos</a:t>
              </a:r>
              <a:endParaRPr lang="es-CO" sz="1200">
                <a:effectLst/>
                <a:latin typeface="Times New Roman"/>
                <a:ea typeface="Times New Roman"/>
              </a:endParaRPr>
            </a:p>
          </p:txBody>
        </p:sp>
      </p:grpSp>
      <p:sp>
        <p:nvSpPr>
          <p:cNvPr id="55" name="Rectangle 54"/>
          <p:cNvSpPr>
            <a:spLocks noChangeArrowheads="1"/>
          </p:cNvSpPr>
          <p:nvPr/>
        </p:nvSpPr>
        <p:spPr bwMode="auto">
          <a:xfrm>
            <a:off x="346825" y="734199"/>
            <a:ext cx="853244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O" alt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57" name="Rectangle 80"/>
          <p:cNvSpPr>
            <a:spLocks noChangeArrowheads="1"/>
          </p:cNvSpPr>
          <p:nvPr/>
        </p:nvSpPr>
        <p:spPr bwMode="auto">
          <a:xfrm>
            <a:off x="346825" y="927741"/>
            <a:ext cx="8388424"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CO" altLang="es-CO" sz="800" b="0" i="0" u="none" strike="noStrike" cap="none" normalizeH="0" baseline="0" dirty="0" smtClean="0">
                <a:ln>
                  <a:noFill/>
                </a:ln>
                <a:solidFill>
                  <a:schemeClr val="tx1"/>
                </a:solidFill>
                <a:effectLst/>
                <a:latin typeface="Arial" pitchFamily="34" charset="0"/>
                <a:cs typeface="Arial" pitchFamily="34" charset="0"/>
              </a:rPr>
              <a:t/>
            </a:r>
            <a:br>
              <a:rPr kumimoji="0" lang="es-CO" altLang="es-CO" sz="800" b="0" i="0" u="none" strike="noStrike" cap="none" normalizeH="0" baseline="0" dirty="0" smtClean="0">
                <a:ln>
                  <a:noFill/>
                </a:ln>
                <a:solidFill>
                  <a:schemeClr val="tx1"/>
                </a:solidFill>
                <a:effectLst/>
                <a:latin typeface="Arial" pitchFamily="34" charset="0"/>
                <a:cs typeface="Arial" pitchFamily="34" charset="0"/>
              </a:rPr>
            </a:br>
            <a:endParaRPr kumimoji="0" lang="es-CO" altLang="es-CO"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CO" altLang="es-CO"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8" name="Rectangle 99"/>
          <p:cNvSpPr>
            <a:spLocks noChangeArrowheads="1"/>
          </p:cNvSpPr>
          <p:nvPr/>
        </p:nvSpPr>
        <p:spPr bwMode="auto">
          <a:xfrm>
            <a:off x="0" y="1371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812800" algn="l"/>
              </a:tabLst>
              <a:defRPr>
                <a:solidFill>
                  <a:schemeClr val="tx1"/>
                </a:solidFill>
                <a:latin typeface="Arial" pitchFamily="34" charset="0"/>
                <a:cs typeface="Arial" pitchFamily="34" charset="0"/>
              </a:defRPr>
            </a:lvl1pPr>
            <a:lvl2pPr fontAlgn="base">
              <a:spcBef>
                <a:spcPct val="0"/>
              </a:spcBef>
              <a:spcAft>
                <a:spcPct val="0"/>
              </a:spcAft>
              <a:tabLst>
                <a:tab pos="812800" algn="l"/>
              </a:tabLst>
              <a:defRPr>
                <a:solidFill>
                  <a:schemeClr val="tx1"/>
                </a:solidFill>
                <a:latin typeface="Arial" pitchFamily="34" charset="0"/>
                <a:cs typeface="Arial" pitchFamily="34" charset="0"/>
              </a:defRPr>
            </a:lvl2pPr>
            <a:lvl3pPr fontAlgn="base">
              <a:spcBef>
                <a:spcPct val="0"/>
              </a:spcBef>
              <a:spcAft>
                <a:spcPct val="0"/>
              </a:spcAft>
              <a:tabLst>
                <a:tab pos="812800" algn="l"/>
              </a:tabLst>
              <a:defRPr>
                <a:solidFill>
                  <a:schemeClr val="tx1"/>
                </a:solidFill>
                <a:latin typeface="Arial" pitchFamily="34" charset="0"/>
                <a:cs typeface="Arial" pitchFamily="34" charset="0"/>
              </a:defRPr>
            </a:lvl3pPr>
            <a:lvl4pPr fontAlgn="base">
              <a:spcBef>
                <a:spcPct val="0"/>
              </a:spcBef>
              <a:spcAft>
                <a:spcPct val="0"/>
              </a:spcAft>
              <a:tabLst>
                <a:tab pos="812800" algn="l"/>
              </a:tabLst>
              <a:defRPr>
                <a:solidFill>
                  <a:schemeClr val="tx1"/>
                </a:solidFill>
                <a:latin typeface="Arial" pitchFamily="34" charset="0"/>
                <a:cs typeface="Arial" pitchFamily="34" charset="0"/>
              </a:defRPr>
            </a:lvl4pPr>
            <a:lvl5pPr fontAlgn="base">
              <a:spcBef>
                <a:spcPct val="0"/>
              </a:spcBef>
              <a:spcAft>
                <a:spcPct val="0"/>
              </a:spcAft>
              <a:tabLst>
                <a:tab pos="812800" algn="l"/>
              </a:tabLst>
              <a:defRPr>
                <a:solidFill>
                  <a:schemeClr val="tx1"/>
                </a:solidFill>
                <a:latin typeface="Arial" pitchFamily="34" charset="0"/>
                <a:cs typeface="Arial" pitchFamily="34" charset="0"/>
              </a:defRPr>
            </a:lvl5pPr>
            <a:lvl6pPr fontAlgn="base">
              <a:spcBef>
                <a:spcPct val="0"/>
              </a:spcBef>
              <a:spcAft>
                <a:spcPct val="0"/>
              </a:spcAft>
              <a:tabLst>
                <a:tab pos="812800" algn="l"/>
              </a:tabLst>
              <a:defRPr>
                <a:solidFill>
                  <a:schemeClr val="tx1"/>
                </a:solidFill>
                <a:latin typeface="Arial" pitchFamily="34" charset="0"/>
                <a:cs typeface="Arial" pitchFamily="34" charset="0"/>
              </a:defRPr>
            </a:lvl6pPr>
            <a:lvl7pPr fontAlgn="base">
              <a:spcBef>
                <a:spcPct val="0"/>
              </a:spcBef>
              <a:spcAft>
                <a:spcPct val="0"/>
              </a:spcAft>
              <a:tabLst>
                <a:tab pos="812800" algn="l"/>
              </a:tabLst>
              <a:defRPr>
                <a:solidFill>
                  <a:schemeClr val="tx1"/>
                </a:solidFill>
                <a:latin typeface="Arial" pitchFamily="34" charset="0"/>
                <a:cs typeface="Arial" pitchFamily="34" charset="0"/>
              </a:defRPr>
            </a:lvl7pPr>
            <a:lvl8pPr fontAlgn="base">
              <a:spcBef>
                <a:spcPct val="0"/>
              </a:spcBef>
              <a:spcAft>
                <a:spcPct val="0"/>
              </a:spcAft>
              <a:tabLst>
                <a:tab pos="812800" algn="l"/>
              </a:tabLst>
              <a:defRPr>
                <a:solidFill>
                  <a:schemeClr val="tx1"/>
                </a:solidFill>
                <a:latin typeface="Arial" pitchFamily="34" charset="0"/>
                <a:cs typeface="Arial" pitchFamily="34" charset="0"/>
              </a:defRPr>
            </a:lvl8pPr>
            <a:lvl9pPr fontAlgn="base">
              <a:spcBef>
                <a:spcPct val="0"/>
              </a:spcBef>
              <a:spcAft>
                <a:spcPct val="0"/>
              </a:spcAft>
              <a:tabLst>
                <a:tab pos="812800" algn="l"/>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812800" algn="l"/>
              </a:tabLst>
            </a:pPr>
            <a:endParaRPr kumimoji="0" lang="es-CO" altLang="es-CO" sz="12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812800" algn="l"/>
              </a:tabLst>
            </a:pPr>
            <a:r>
              <a:rPr kumimoji="0" lang="es-CO" altLang="es-CO" sz="12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	     </a:t>
            </a:r>
            <a:endParaRPr kumimoji="0" lang="es-CO" altLang="es-CO"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812800" algn="l"/>
              </a:tabLst>
            </a:pPr>
            <a:endParaRPr kumimoji="0" lang="es-CO" altLang="es-CO" sz="1800" b="0" i="0" u="none" strike="noStrike" cap="none" normalizeH="0" baseline="0" smtClean="0">
              <a:ln>
                <a:noFill/>
              </a:ln>
              <a:solidFill>
                <a:schemeClr val="tx1"/>
              </a:solidFill>
              <a:effectLst/>
              <a:latin typeface="Arial" pitchFamily="34" charset="0"/>
              <a:cs typeface="Arial" pitchFamily="34" charset="0"/>
            </a:endParaRPr>
          </a:p>
        </p:txBody>
      </p:sp>
      <p:sp>
        <p:nvSpPr>
          <p:cNvPr id="59" name="58 Rectángulo redondeado"/>
          <p:cNvSpPr/>
          <p:nvPr/>
        </p:nvSpPr>
        <p:spPr>
          <a:xfrm>
            <a:off x="993871" y="927741"/>
            <a:ext cx="7250537" cy="199720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ES_tradnl" b="1" dirty="0">
                <a:latin typeface="AR CHRISTY" panose="02000000000000000000" pitchFamily="2" charset="0"/>
              </a:rPr>
              <a:t>REDUCCION EN LA FUENTE</a:t>
            </a:r>
            <a:r>
              <a:rPr lang="es-ES_tradnl" dirty="0">
                <a:latin typeface="AR CHRISTY" panose="02000000000000000000" pitchFamily="2" charset="0"/>
              </a:rPr>
              <a:t>:  </a:t>
            </a:r>
            <a:r>
              <a:rPr lang="es-ES_tradnl" sz="2000" dirty="0">
                <a:latin typeface="Batang" panose="02030600000101010101" pitchFamily="18" charset="-127"/>
                <a:ea typeface="Batang" panose="02030600000101010101" pitchFamily="18" charset="-127"/>
              </a:rPr>
              <a:t>Entendido como la disminución de los riesgos en el origen o comienzo de la generación de residuos,  mediante la adopción de prácticas operativas como:</a:t>
            </a:r>
            <a:endParaRPr lang="es-CO" sz="2000" dirty="0">
              <a:latin typeface="Batang" panose="02030600000101010101" pitchFamily="18" charset="-127"/>
              <a:ea typeface="Batang" panose="02030600000101010101" pitchFamily="18" charset="-127"/>
            </a:endParaRPr>
          </a:p>
        </p:txBody>
      </p:sp>
    </p:spTree>
    <p:extLst>
      <p:ext uri="{BB962C8B-B14F-4D97-AF65-F5344CB8AC3E}">
        <p14:creationId xmlns:p14="http://schemas.microsoft.com/office/powerpoint/2010/main" val="1667539318"/>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63688" y="2348880"/>
            <a:ext cx="5544616" cy="115212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CO" sz="6600" dirty="0" smtClean="0">
                <a:latin typeface="AR CHRISTY" panose="02000000000000000000" pitchFamily="2" charset="0"/>
              </a:rPr>
              <a:t>NORMATIVIDAD</a:t>
            </a:r>
            <a:r>
              <a:rPr lang="es-CO" dirty="0" smtClean="0"/>
              <a:t> </a:t>
            </a:r>
            <a:endParaRPr lang="es-CO" dirty="0"/>
          </a:p>
        </p:txBody>
      </p:sp>
    </p:spTree>
    <p:extLst>
      <p:ext uri="{BB962C8B-B14F-4D97-AF65-F5344CB8AC3E}">
        <p14:creationId xmlns:p14="http://schemas.microsoft.com/office/powerpoint/2010/main" val="3289710080"/>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11560" y="620688"/>
            <a:ext cx="6984776" cy="5509200"/>
          </a:xfrm>
          <a:prstGeom prst="rect">
            <a:avLst/>
          </a:prstGeom>
        </p:spPr>
        <p:txBody>
          <a:bodyPr wrap="square">
            <a:spAutoFit/>
          </a:bodyPr>
          <a:lstStyle/>
          <a:p>
            <a:pPr marL="285750" lvl="0" indent="-285750">
              <a:buFont typeface="Wingdings" panose="05000000000000000000" pitchFamily="2" charset="2"/>
              <a:buChar char="ü"/>
            </a:pPr>
            <a:r>
              <a:rPr lang="es-CO" sz="1600" dirty="0"/>
              <a:t>El presente Real Decreto tiene por objeto, en el marco de la Ley 31/1995, de 8 de noviembre, de Prevención de Riesgos Laborales, la protección de los trabajadores contra los riesgos para su salud y su seguridad derivados de la exposición a agentes biológicos durante el trabajo, así como la prevención de dichos riesgos</a:t>
            </a:r>
            <a:r>
              <a:rPr lang="es-CO" sz="1600" dirty="0" smtClean="0"/>
              <a:t>.</a:t>
            </a:r>
          </a:p>
          <a:p>
            <a:pPr marL="285750" lvl="0" indent="-285750">
              <a:buFont typeface="Wingdings" panose="05000000000000000000" pitchFamily="2" charset="2"/>
              <a:buChar char="ü"/>
            </a:pPr>
            <a:endParaRPr lang="es-CO" sz="1600" dirty="0"/>
          </a:p>
          <a:p>
            <a:pPr marL="285750" lvl="0" indent="-285750">
              <a:buFont typeface="Wingdings" panose="05000000000000000000" pitchFamily="2" charset="2"/>
              <a:buChar char="ü"/>
            </a:pPr>
            <a:r>
              <a:rPr lang="es-CO" sz="1600" dirty="0"/>
              <a:t>Mediante el presente Real Decreto se establecen las disposiciones mínimas aplicables a las actividades en las que los trabajadores estén o puedan estar expuestos a agentes biológicos debido a la naturaleza de su actividad laboral</a:t>
            </a:r>
            <a:r>
              <a:rPr lang="es-CO" sz="1600" dirty="0" smtClean="0"/>
              <a:t>.</a:t>
            </a:r>
          </a:p>
          <a:p>
            <a:pPr marL="285750" lvl="0" indent="-285750">
              <a:buFont typeface="Wingdings" panose="05000000000000000000" pitchFamily="2" charset="2"/>
              <a:buChar char="ü"/>
            </a:pPr>
            <a:endParaRPr lang="es-CO" sz="1600" dirty="0"/>
          </a:p>
          <a:p>
            <a:pPr marL="285750" lvl="0" indent="-285750">
              <a:buFont typeface="Wingdings" panose="05000000000000000000" pitchFamily="2" charset="2"/>
              <a:buChar char="ü"/>
            </a:pPr>
            <a:r>
              <a:rPr lang="es-CO" sz="1600" dirty="0"/>
              <a:t>Las disposiciones del Real Decreto 39/1997, de 17 de enero, por el que se aprueba el Reglamento de los Servicios de Prevención, se aplicarán plenamente al conjunto del ámbito contemplado en el apartado anterior, sin perjuicio de las disposiciones más rigurosas o específicas previstas en el presente Real Decreto</a:t>
            </a:r>
            <a:r>
              <a:rPr lang="es-CO" sz="1600" dirty="0" smtClean="0"/>
              <a:t>.</a:t>
            </a:r>
          </a:p>
          <a:p>
            <a:pPr marL="285750" lvl="0" indent="-285750">
              <a:buFont typeface="Wingdings" panose="05000000000000000000" pitchFamily="2" charset="2"/>
              <a:buChar char="ü"/>
            </a:pPr>
            <a:endParaRPr lang="es-CO" sz="1600" dirty="0"/>
          </a:p>
          <a:p>
            <a:pPr marL="285750" lvl="0" indent="-285750">
              <a:buFont typeface="Wingdings" panose="05000000000000000000" pitchFamily="2" charset="2"/>
              <a:buChar char="ü"/>
            </a:pPr>
            <a:r>
              <a:rPr lang="es-CO" sz="1600" dirty="0"/>
              <a:t>El presente Real Decreto será aplicable sin perjuicio de lo dispuesto en la Ley 15/1994, de 3 de junio, por la que se establece el régimen jurídico de la utilización confinada, liberación voluntaria y comercialización de organismos modificados genéticamente, a fin de prevenir los riesgos para la salud humana y medio ambiente</a:t>
            </a:r>
          </a:p>
        </p:txBody>
      </p:sp>
    </p:spTree>
    <p:extLst>
      <p:ext uri="{BB962C8B-B14F-4D97-AF65-F5344CB8AC3E}">
        <p14:creationId xmlns:p14="http://schemas.microsoft.com/office/powerpoint/2010/main" val="178463568"/>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55576" y="1340768"/>
            <a:ext cx="7488832" cy="4185761"/>
          </a:xfrm>
          <a:prstGeom prst="rect">
            <a:avLst/>
          </a:prstGeom>
        </p:spPr>
        <p:txBody>
          <a:bodyPr wrap="square">
            <a:spAutoFit/>
          </a:bodyPr>
          <a:lstStyle/>
          <a:p>
            <a:r>
              <a:rPr lang="es-CO" sz="1400" dirty="0">
                <a:latin typeface="Arial" panose="020B0604020202020204" pitchFamily="34" charset="0"/>
                <a:ea typeface="Batang" panose="02030600000101010101" pitchFamily="18" charset="-127"/>
                <a:cs typeface="Arial" panose="020B0604020202020204" pitchFamily="34" charset="0"/>
              </a:rPr>
              <a:t>CAPÍTULO II: Obligaciones del </a:t>
            </a:r>
            <a:r>
              <a:rPr lang="es-CO" sz="1400" dirty="0" smtClean="0">
                <a:latin typeface="Arial" panose="020B0604020202020204" pitchFamily="34" charset="0"/>
                <a:ea typeface="Batang" panose="02030600000101010101" pitchFamily="18" charset="-127"/>
                <a:cs typeface="Arial" panose="020B0604020202020204" pitchFamily="34" charset="0"/>
              </a:rPr>
              <a:t>empresario</a:t>
            </a:r>
          </a:p>
          <a:p>
            <a:endParaRPr lang="es-CO" sz="1400" dirty="0">
              <a:latin typeface="Arial" panose="020B0604020202020204" pitchFamily="34" charset="0"/>
              <a:ea typeface="Batang" panose="02030600000101010101" pitchFamily="18" charset="-127"/>
              <a:cs typeface="Arial" panose="020B0604020202020204" pitchFamily="34" charset="0"/>
            </a:endParaRPr>
          </a:p>
          <a:p>
            <a:r>
              <a:rPr lang="es-CO" sz="1400" dirty="0">
                <a:latin typeface="Arial" panose="020B0604020202020204" pitchFamily="34" charset="0"/>
                <a:ea typeface="Batang" panose="02030600000101010101" pitchFamily="18" charset="-127"/>
                <a:cs typeface="Arial" panose="020B0604020202020204" pitchFamily="34" charset="0"/>
              </a:rPr>
              <a:t>Artículo 1. Objeto y ámbito de aplicación</a:t>
            </a:r>
          </a:p>
          <a:p>
            <a:r>
              <a:rPr lang="es-CO" sz="1400" dirty="0">
                <a:latin typeface="Arial" panose="020B0604020202020204" pitchFamily="34" charset="0"/>
                <a:ea typeface="Batang" panose="02030600000101010101" pitchFamily="18" charset="-127"/>
                <a:cs typeface="Arial" panose="020B0604020202020204" pitchFamily="34" charset="0"/>
              </a:rPr>
              <a:t> </a:t>
            </a:r>
            <a:r>
              <a:rPr lang="es-CO" sz="1400" dirty="0" smtClean="0">
                <a:latin typeface="Arial" panose="020B0604020202020204" pitchFamily="34" charset="0"/>
                <a:ea typeface="Batang" panose="02030600000101010101" pitchFamily="18" charset="-127"/>
                <a:cs typeface="Arial" panose="020B0604020202020204" pitchFamily="34" charset="0"/>
              </a:rPr>
              <a:t>Artículo </a:t>
            </a:r>
            <a:r>
              <a:rPr lang="es-CO" sz="1400" dirty="0">
                <a:latin typeface="Arial" panose="020B0604020202020204" pitchFamily="34" charset="0"/>
                <a:ea typeface="Batang" panose="02030600000101010101" pitchFamily="18" charset="-127"/>
                <a:cs typeface="Arial" panose="020B0604020202020204" pitchFamily="34" charset="0"/>
              </a:rPr>
              <a:t>2. Definiciones</a:t>
            </a:r>
          </a:p>
          <a:p>
            <a:r>
              <a:rPr lang="es-CO" sz="1400" dirty="0">
                <a:latin typeface="Arial" panose="020B0604020202020204" pitchFamily="34" charset="0"/>
                <a:ea typeface="Batang" panose="02030600000101010101" pitchFamily="18" charset="-127"/>
                <a:cs typeface="Arial" panose="020B0604020202020204" pitchFamily="34" charset="0"/>
              </a:rPr>
              <a:t> </a:t>
            </a:r>
            <a:r>
              <a:rPr lang="es-CO" sz="1400" dirty="0" smtClean="0">
                <a:latin typeface="Arial" panose="020B0604020202020204" pitchFamily="34" charset="0"/>
                <a:ea typeface="Batang" panose="02030600000101010101" pitchFamily="18" charset="-127"/>
                <a:cs typeface="Arial" panose="020B0604020202020204" pitchFamily="34" charset="0"/>
              </a:rPr>
              <a:t>Artículo </a:t>
            </a:r>
            <a:r>
              <a:rPr lang="es-CO" sz="1400" dirty="0">
                <a:latin typeface="Arial" panose="020B0604020202020204" pitchFamily="34" charset="0"/>
                <a:ea typeface="Batang" panose="02030600000101010101" pitchFamily="18" charset="-127"/>
                <a:cs typeface="Arial" panose="020B0604020202020204" pitchFamily="34" charset="0"/>
              </a:rPr>
              <a:t>3. Clasificación de los agentes biológicos</a:t>
            </a:r>
          </a:p>
          <a:p>
            <a:r>
              <a:rPr lang="es-CO" sz="1400" dirty="0">
                <a:latin typeface="Arial" panose="020B0604020202020204" pitchFamily="34" charset="0"/>
                <a:ea typeface="Batang" panose="02030600000101010101" pitchFamily="18" charset="-127"/>
                <a:cs typeface="Arial" panose="020B0604020202020204" pitchFamily="34" charset="0"/>
              </a:rPr>
              <a:t> </a:t>
            </a:r>
            <a:r>
              <a:rPr lang="es-CO" sz="1400" dirty="0">
                <a:latin typeface="Arial" panose="020B0604020202020204" pitchFamily="34" charset="0"/>
                <a:cs typeface="Arial" panose="020B0604020202020204" pitchFamily="34" charset="0"/>
              </a:rPr>
              <a:t> Artículo 4. Identificación y evaluación de riesgos</a:t>
            </a:r>
            <a:endParaRPr lang="es-CO" sz="1400" dirty="0">
              <a:latin typeface="Arial" panose="020B0604020202020204" pitchFamily="34" charset="0"/>
              <a:ea typeface="Batang" panose="02030600000101010101" pitchFamily="18" charset="-127"/>
              <a:cs typeface="Arial" panose="020B0604020202020204" pitchFamily="34" charset="0"/>
            </a:endParaRPr>
          </a:p>
          <a:p>
            <a:r>
              <a:rPr lang="es-CO" sz="1400" dirty="0">
                <a:latin typeface="Arial" panose="020B0604020202020204" pitchFamily="34" charset="0"/>
                <a:ea typeface="Batang" panose="02030600000101010101" pitchFamily="18" charset="-127"/>
                <a:cs typeface="Arial" panose="020B0604020202020204" pitchFamily="34" charset="0"/>
              </a:rPr>
              <a:t>Artículo 5. Sustitución de agentes biológicos</a:t>
            </a:r>
          </a:p>
          <a:p>
            <a:r>
              <a:rPr lang="es-CO" sz="1400" dirty="0">
                <a:latin typeface="Arial" panose="020B0604020202020204" pitchFamily="34" charset="0"/>
                <a:ea typeface="Batang" panose="02030600000101010101" pitchFamily="18" charset="-127"/>
                <a:cs typeface="Arial" panose="020B0604020202020204" pitchFamily="34" charset="0"/>
              </a:rPr>
              <a:t>Artículo 6. Reducción de riesgos</a:t>
            </a:r>
          </a:p>
          <a:p>
            <a:r>
              <a:rPr lang="es-CO" sz="1400" dirty="0">
                <a:latin typeface="Arial" panose="020B0604020202020204" pitchFamily="34" charset="0"/>
                <a:ea typeface="Batang" panose="02030600000101010101" pitchFamily="18" charset="-127"/>
                <a:cs typeface="Arial" panose="020B0604020202020204" pitchFamily="34" charset="0"/>
              </a:rPr>
              <a:t>Artículo 7. Medidas higiénicas</a:t>
            </a:r>
          </a:p>
          <a:p>
            <a:r>
              <a:rPr lang="es-CO" sz="1400" dirty="0">
                <a:latin typeface="Arial" panose="020B0604020202020204" pitchFamily="34" charset="0"/>
                <a:ea typeface="Batang" panose="02030600000101010101" pitchFamily="18" charset="-127"/>
                <a:cs typeface="Arial" panose="020B0604020202020204" pitchFamily="34" charset="0"/>
              </a:rPr>
              <a:t>Artículo 8. Vigilancia de la salud de los trabajadores</a:t>
            </a:r>
          </a:p>
          <a:p>
            <a:r>
              <a:rPr lang="es-CO" sz="1400" dirty="0">
                <a:latin typeface="Arial" panose="020B0604020202020204" pitchFamily="34" charset="0"/>
                <a:ea typeface="Batang" panose="02030600000101010101" pitchFamily="18" charset="-127"/>
                <a:cs typeface="Arial" panose="020B0604020202020204" pitchFamily="34" charset="0"/>
              </a:rPr>
              <a:t>Artículo 9. Documentación</a:t>
            </a:r>
          </a:p>
          <a:p>
            <a:r>
              <a:rPr lang="es-CO" sz="1400" dirty="0">
                <a:latin typeface="Arial" panose="020B0604020202020204" pitchFamily="34" charset="0"/>
                <a:ea typeface="Batang" panose="02030600000101010101" pitchFamily="18" charset="-127"/>
                <a:cs typeface="Arial" panose="020B0604020202020204" pitchFamily="34" charset="0"/>
              </a:rPr>
              <a:t>Artículo 10. Notificación a la autoridad laboral</a:t>
            </a:r>
          </a:p>
          <a:p>
            <a:r>
              <a:rPr lang="es-CO" sz="1400" dirty="0">
                <a:latin typeface="Arial" panose="020B0604020202020204" pitchFamily="34" charset="0"/>
                <a:ea typeface="Batang" panose="02030600000101010101" pitchFamily="18" charset="-127"/>
                <a:cs typeface="Arial" panose="020B0604020202020204" pitchFamily="34" charset="0"/>
              </a:rPr>
              <a:t>Artículo 11. Información a las autoridades competentes</a:t>
            </a:r>
          </a:p>
          <a:p>
            <a:r>
              <a:rPr lang="es-CO" sz="1400" dirty="0">
                <a:latin typeface="Arial" panose="020B0604020202020204" pitchFamily="34" charset="0"/>
                <a:ea typeface="Batang" panose="02030600000101010101" pitchFamily="18" charset="-127"/>
                <a:cs typeface="Arial" panose="020B0604020202020204" pitchFamily="34" charset="0"/>
              </a:rPr>
              <a:t>Artículo 12. Información y formación de los trabajadores</a:t>
            </a:r>
          </a:p>
          <a:p>
            <a:r>
              <a:rPr lang="es-CO" sz="1400" dirty="0">
                <a:latin typeface="Arial" panose="020B0604020202020204" pitchFamily="34" charset="0"/>
                <a:ea typeface="Batang" panose="02030600000101010101" pitchFamily="18" charset="-127"/>
                <a:cs typeface="Arial" panose="020B0604020202020204" pitchFamily="34" charset="0"/>
              </a:rPr>
              <a:t>Artículo 13. Consulta y participación de los trabajadores</a:t>
            </a:r>
          </a:p>
          <a:p>
            <a:r>
              <a:rPr lang="es-CO" sz="1400" dirty="0">
                <a:latin typeface="Arial" panose="020B0604020202020204" pitchFamily="34" charset="0"/>
                <a:ea typeface="Batang" panose="02030600000101010101" pitchFamily="18" charset="-127"/>
                <a:cs typeface="Arial" panose="020B0604020202020204" pitchFamily="34" charset="0"/>
              </a:rPr>
              <a:t>Artículo 14. Establecimientos sanitarios y veterinarios distintos de los laboratorios de diagnóstico</a:t>
            </a:r>
          </a:p>
          <a:p>
            <a:r>
              <a:rPr lang="es-CO" sz="1400" dirty="0">
                <a:latin typeface="Arial" panose="020B0604020202020204" pitchFamily="34" charset="0"/>
                <a:ea typeface="Batang" panose="02030600000101010101" pitchFamily="18" charset="-127"/>
                <a:cs typeface="Arial" panose="020B0604020202020204" pitchFamily="34" charset="0"/>
              </a:rPr>
              <a:t>Artículo 15. Medidas especiales aplicables a los procedimientos industriales, a los laboratorios y a los locales para animales</a:t>
            </a:r>
          </a:p>
        </p:txBody>
      </p:sp>
    </p:spTree>
    <p:extLst>
      <p:ext uri="{BB962C8B-B14F-4D97-AF65-F5344CB8AC3E}">
        <p14:creationId xmlns:p14="http://schemas.microsoft.com/office/powerpoint/2010/main" val="2704696246"/>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27584" y="908720"/>
            <a:ext cx="7341136" cy="5131557"/>
          </a:xfrm>
        </p:spPr>
        <p:txBody>
          <a:bodyPr>
            <a:normAutofit fontScale="40000" lnSpcReduction="20000"/>
          </a:bodyPr>
          <a:lstStyle/>
          <a:p>
            <a:pPr lvl="0"/>
            <a:r>
              <a:rPr lang="es-ES" sz="8000" b="1" dirty="0">
                <a:latin typeface="AR CHRISTY" panose="02000000000000000000" pitchFamily="2" charset="0"/>
                <a:ea typeface="Batang" panose="02030600000101010101" pitchFamily="18" charset="-127"/>
              </a:rPr>
              <a:t>Peligro</a:t>
            </a:r>
            <a:endParaRPr lang="es-CO" sz="8000" dirty="0">
              <a:latin typeface="AR CHRISTY" panose="02000000000000000000" pitchFamily="2" charset="0"/>
              <a:ea typeface="Batang" panose="02030600000101010101" pitchFamily="18" charset="-127"/>
            </a:endParaRPr>
          </a:p>
          <a:p>
            <a:pPr marL="0" indent="0">
              <a:buNone/>
            </a:pPr>
            <a:r>
              <a:rPr lang="es-ES" sz="5000" dirty="0" smtClean="0">
                <a:latin typeface="Batang" panose="02030600000101010101" pitchFamily="18" charset="-127"/>
                <a:ea typeface="Batang" panose="02030600000101010101" pitchFamily="18" charset="-127"/>
              </a:rPr>
              <a:t>Es </a:t>
            </a:r>
            <a:r>
              <a:rPr lang="es-ES" sz="5000" dirty="0">
                <a:latin typeface="Batang" panose="02030600000101010101" pitchFamily="18" charset="-127"/>
                <a:ea typeface="Batang" panose="02030600000101010101" pitchFamily="18" charset="-127"/>
              </a:rPr>
              <a:t>algo que tiene la potencialidad de causar daño a las personas, equipos o al medio ambiente</a:t>
            </a:r>
            <a:r>
              <a:rPr lang="es-ES" sz="5000" dirty="0" smtClean="0">
                <a:latin typeface="Batang" panose="02030600000101010101" pitchFamily="18" charset="-127"/>
                <a:ea typeface="Batang" panose="02030600000101010101" pitchFamily="18" charset="-127"/>
              </a:rPr>
              <a:t>.</a:t>
            </a:r>
          </a:p>
          <a:p>
            <a:pPr marL="0" indent="0">
              <a:buNone/>
            </a:pPr>
            <a:endParaRPr lang="es-CO" sz="5000" dirty="0">
              <a:latin typeface="Batang" panose="02030600000101010101" pitchFamily="18" charset="-127"/>
              <a:ea typeface="Batang" panose="02030600000101010101" pitchFamily="18" charset="-127"/>
            </a:endParaRPr>
          </a:p>
          <a:p>
            <a:pPr lvl="0"/>
            <a:r>
              <a:rPr lang="es-ES" sz="8000" b="1" dirty="0">
                <a:latin typeface="AR CHRISTY" panose="02000000000000000000" pitchFamily="2" charset="0"/>
                <a:ea typeface="Batang" panose="02030600000101010101" pitchFamily="18" charset="-127"/>
              </a:rPr>
              <a:t>Riesgo</a:t>
            </a:r>
            <a:endParaRPr lang="es-CO" sz="8000" dirty="0">
              <a:latin typeface="AR CHRISTY" panose="02000000000000000000" pitchFamily="2" charset="0"/>
              <a:ea typeface="Batang" panose="02030600000101010101" pitchFamily="18" charset="-127"/>
            </a:endParaRPr>
          </a:p>
          <a:p>
            <a:pPr marL="0" indent="0">
              <a:buNone/>
            </a:pPr>
            <a:r>
              <a:rPr lang="es-ES" sz="5000" dirty="0" smtClean="0">
                <a:latin typeface="Batang" panose="02030600000101010101" pitchFamily="18" charset="-127"/>
                <a:ea typeface="Batang" panose="02030600000101010101" pitchFamily="18" charset="-127"/>
              </a:rPr>
              <a:t>Es </a:t>
            </a:r>
            <a:r>
              <a:rPr lang="es-ES" sz="5000" dirty="0">
                <a:latin typeface="Batang" panose="02030600000101010101" pitchFamily="18" charset="-127"/>
                <a:ea typeface="Batang" panose="02030600000101010101" pitchFamily="18" charset="-127"/>
              </a:rPr>
              <a:t>la probabilidad de sufrir daño a la salud proveniente de un desequilibrio entre el trabajador, la actividad que se realiza, las condiciones y el medio ambiente de </a:t>
            </a:r>
            <a:r>
              <a:rPr lang="es-ES" sz="5000" dirty="0" smtClean="0">
                <a:latin typeface="Batang" panose="02030600000101010101" pitchFamily="18" charset="-127"/>
                <a:ea typeface="Batang" panose="02030600000101010101" pitchFamily="18" charset="-127"/>
              </a:rPr>
              <a:t>trabajo</a:t>
            </a:r>
            <a:endParaRPr lang="es-CO" sz="5000" dirty="0">
              <a:latin typeface="Batang" panose="02030600000101010101" pitchFamily="18" charset="-127"/>
              <a:ea typeface="Batang" panose="02030600000101010101" pitchFamily="18" charset="-127"/>
            </a:endParaRPr>
          </a:p>
          <a:p>
            <a:pPr marL="0" indent="0">
              <a:buNone/>
            </a:pPr>
            <a:r>
              <a:rPr lang="es-ES_tradnl" sz="8000" dirty="0">
                <a:latin typeface="AR CHRISTY" panose="02000000000000000000" pitchFamily="2" charset="0"/>
                <a:ea typeface="Batang" panose="02030600000101010101" pitchFamily="18" charset="-127"/>
              </a:rPr>
              <a:t> </a:t>
            </a:r>
            <a:endParaRPr lang="es-CO" sz="8000" dirty="0">
              <a:latin typeface="AR CHRISTY" panose="02000000000000000000" pitchFamily="2" charset="0"/>
              <a:ea typeface="Batang" panose="02030600000101010101" pitchFamily="18" charset="-127"/>
            </a:endParaRPr>
          </a:p>
          <a:p>
            <a:pPr lvl="0"/>
            <a:r>
              <a:rPr lang="es-ES" sz="8000" b="1" dirty="0">
                <a:latin typeface="AR CHRISTY" panose="02000000000000000000" pitchFamily="2" charset="0"/>
                <a:ea typeface="Batang" panose="02030600000101010101" pitchFamily="18" charset="-127"/>
              </a:rPr>
              <a:t>Riesgo ocupacional</a:t>
            </a:r>
            <a:endParaRPr lang="es-CO" sz="8000" dirty="0">
              <a:latin typeface="AR CHRISTY" panose="02000000000000000000" pitchFamily="2" charset="0"/>
              <a:ea typeface="Batang" panose="02030600000101010101" pitchFamily="18" charset="-127"/>
            </a:endParaRPr>
          </a:p>
          <a:p>
            <a:pPr marL="0" indent="0">
              <a:buNone/>
            </a:pPr>
            <a:r>
              <a:rPr lang="es-ES" sz="4500" dirty="0" smtClean="0">
                <a:latin typeface="Batang" panose="02030600000101010101" pitchFamily="18" charset="-127"/>
                <a:ea typeface="Batang" panose="02030600000101010101" pitchFamily="18" charset="-127"/>
              </a:rPr>
              <a:t> </a:t>
            </a:r>
            <a:r>
              <a:rPr lang="es-ES" sz="4500" dirty="0">
                <a:latin typeface="Batang" panose="02030600000101010101" pitchFamily="18" charset="-127"/>
                <a:ea typeface="Batang" panose="02030600000101010101" pitchFamily="18" charset="-127"/>
              </a:rPr>
              <a:t>Se define como el conjunto de factores, físicos, químicos, biológicos, psíquicos sociales y </a:t>
            </a:r>
            <a:r>
              <a:rPr lang="es-ES" sz="4500" dirty="0" smtClean="0">
                <a:latin typeface="Batang" panose="02030600000101010101" pitchFamily="18" charset="-127"/>
                <a:ea typeface="Batang" panose="02030600000101010101" pitchFamily="18" charset="-127"/>
              </a:rPr>
              <a:t>ergonómicos  </a:t>
            </a:r>
            <a:r>
              <a:rPr lang="es-ES" sz="4500" dirty="0">
                <a:latin typeface="Batang" panose="02030600000101010101" pitchFamily="18" charset="-127"/>
                <a:ea typeface="Batang" panose="02030600000101010101" pitchFamily="18" charset="-127"/>
              </a:rPr>
              <a:t>que aislados o en interrelación actúan sobre el individuo provocando daños a la salud en forma de accidente o enfermedades asociadas con la ocupación.</a:t>
            </a:r>
            <a:endParaRPr lang="es-CO" sz="4500" dirty="0">
              <a:latin typeface="Batang" panose="02030600000101010101" pitchFamily="18" charset="-127"/>
              <a:ea typeface="Batang" panose="02030600000101010101" pitchFamily="18" charset="-127"/>
            </a:endParaRPr>
          </a:p>
          <a:p>
            <a:endParaRPr lang="es-CO" dirty="0"/>
          </a:p>
        </p:txBody>
      </p:sp>
    </p:spTree>
    <p:extLst>
      <p:ext uri="{BB962C8B-B14F-4D97-AF65-F5344CB8AC3E}">
        <p14:creationId xmlns:p14="http://schemas.microsoft.com/office/powerpoint/2010/main" val="3773081819"/>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55576" y="2090548"/>
            <a:ext cx="6336704" cy="3693319"/>
          </a:xfrm>
          <a:prstGeom prst="rect">
            <a:avLst/>
          </a:prstGeom>
          <a:noFill/>
        </p:spPr>
        <p:txBody>
          <a:bodyPr wrap="square" rtlCol="0">
            <a:spAutoFit/>
          </a:bodyPr>
          <a:lstStyle/>
          <a:p>
            <a:pPr algn="ctr"/>
            <a:r>
              <a:rPr lang="es-MX" sz="2400" dirty="0">
                <a:latin typeface="Batang" panose="02030600000101010101" pitchFamily="18" charset="-127"/>
                <a:ea typeface="Batang" panose="02030600000101010101" pitchFamily="18" charset="-127"/>
              </a:rPr>
              <a:t>Es la probabilidad de infectarse con un agente biológico, dentro de las cuales se incluyen bacterias, virus, parásitos, hongos, otros microorganismos y sus toxinas asociadas; tienen la capacidad de dañar la salud humana en diferentes modos, desde una reacción alérgica leve hasta condiciones graves de salud, incluso la </a:t>
            </a:r>
            <a:r>
              <a:rPr lang="es-MX" sz="2400" dirty="0" smtClean="0">
                <a:latin typeface="Batang" panose="02030600000101010101" pitchFamily="18" charset="-127"/>
                <a:ea typeface="Batang" panose="02030600000101010101" pitchFamily="18" charset="-127"/>
              </a:rPr>
              <a:t>muerte.</a:t>
            </a:r>
            <a:endParaRPr lang="es-CO" sz="2400" dirty="0">
              <a:latin typeface="Batang" panose="02030600000101010101" pitchFamily="18" charset="-127"/>
              <a:ea typeface="Batang" panose="02030600000101010101" pitchFamily="18" charset="-127"/>
            </a:endParaRPr>
          </a:p>
          <a:p>
            <a:endParaRPr lang="es-CO" dirty="0"/>
          </a:p>
        </p:txBody>
      </p:sp>
      <p:sp>
        <p:nvSpPr>
          <p:cNvPr id="3" name="2 CuadroTexto"/>
          <p:cNvSpPr txBox="1"/>
          <p:nvPr/>
        </p:nvSpPr>
        <p:spPr>
          <a:xfrm>
            <a:off x="1763688" y="764704"/>
            <a:ext cx="4536504" cy="830997"/>
          </a:xfrm>
          <a:prstGeom prst="rect">
            <a:avLst/>
          </a:prstGeom>
          <a:noFill/>
        </p:spPr>
        <p:txBody>
          <a:bodyPr wrap="square" rtlCol="0">
            <a:spAutoFit/>
          </a:bodyPr>
          <a:lstStyle/>
          <a:p>
            <a:r>
              <a:rPr lang="es-CO" sz="4800" dirty="0" smtClean="0">
                <a:latin typeface="AR CHRISTY" panose="02000000000000000000" pitchFamily="2" charset="0"/>
              </a:rPr>
              <a:t>Definición</a:t>
            </a:r>
            <a:endParaRPr lang="es-CO" sz="4800" dirty="0">
              <a:latin typeface="AR CHRISTY" panose="02000000000000000000" pitchFamily="2" charset="0"/>
            </a:endParaRPr>
          </a:p>
        </p:txBody>
      </p:sp>
    </p:spTree>
    <p:extLst>
      <p:ext uri="{BB962C8B-B14F-4D97-AF65-F5344CB8AC3E}">
        <p14:creationId xmlns:p14="http://schemas.microsoft.com/office/powerpoint/2010/main" val="4069873745"/>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11560" y="1700808"/>
            <a:ext cx="7992888" cy="4093428"/>
          </a:xfrm>
          <a:prstGeom prst="rect">
            <a:avLst/>
          </a:prstGeom>
          <a:noFill/>
        </p:spPr>
        <p:txBody>
          <a:bodyPr wrap="square" rtlCol="0">
            <a:spAutoFit/>
          </a:bodyPr>
          <a:lstStyle/>
          <a:p>
            <a:pPr marL="342900" lvl="0" indent="-342900">
              <a:buFont typeface="Wingdings" panose="05000000000000000000" pitchFamily="2" charset="2"/>
              <a:buChar char="Ø"/>
            </a:pPr>
            <a:r>
              <a:rPr lang="es-ES_tradnl" sz="2000" dirty="0">
                <a:latin typeface="Batang" panose="02030600000101010101" pitchFamily="18" charset="-127"/>
                <a:ea typeface="Batang" panose="02030600000101010101" pitchFamily="18" charset="-127"/>
              </a:rPr>
              <a:t>Están constituidos por un conjunto de microorganismos, toxinas, secreciones biológicas, tejidos, órganos corporales humanos, animales y vegetales</a:t>
            </a:r>
            <a:r>
              <a:rPr lang="es-ES_tradnl" sz="2000" dirty="0" smtClean="0">
                <a:latin typeface="Batang" panose="02030600000101010101" pitchFamily="18" charset="-127"/>
                <a:ea typeface="Batang" panose="02030600000101010101" pitchFamily="18" charset="-127"/>
              </a:rPr>
              <a:t>.</a:t>
            </a:r>
          </a:p>
          <a:p>
            <a:pPr marL="342900" lvl="0" indent="-342900">
              <a:buFont typeface="Wingdings" panose="05000000000000000000" pitchFamily="2" charset="2"/>
              <a:buChar char="Ø"/>
            </a:pPr>
            <a:endParaRPr lang="es-ES_tradnl" sz="2000" dirty="0">
              <a:latin typeface="Batang" panose="02030600000101010101" pitchFamily="18" charset="-127"/>
              <a:ea typeface="Batang" panose="02030600000101010101" pitchFamily="18" charset="-127"/>
            </a:endParaRPr>
          </a:p>
          <a:p>
            <a:pPr marL="342900" lvl="0" indent="-342900">
              <a:buFont typeface="Wingdings" panose="05000000000000000000" pitchFamily="2" charset="2"/>
              <a:buChar char="Ø"/>
            </a:pPr>
            <a:endParaRPr lang="es-CO" sz="2000" dirty="0">
              <a:latin typeface="Batang" panose="02030600000101010101" pitchFamily="18" charset="-127"/>
              <a:ea typeface="Batang" panose="02030600000101010101" pitchFamily="18" charset="-127"/>
            </a:endParaRPr>
          </a:p>
          <a:p>
            <a:pPr marL="342900" indent="-342900">
              <a:buFont typeface="Wingdings" panose="05000000000000000000" pitchFamily="2" charset="2"/>
              <a:buChar char="Ø"/>
            </a:pPr>
            <a:r>
              <a:rPr lang="es-ES_tradnl" sz="2000" dirty="0">
                <a:latin typeface="Batang" panose="02030600000101010101" pitchFamily="18" charset="-127"/>
                <a:ea typeface="Batang" panose="02030600000101010101" pitchFamily="18" charset="-127"/>
              </a:rPr>
              <a:t>Están presentes en determinados ambientes laborales, que al entrar en contacto con el organismo puede desencadenar enfermedades infectocontagiosas, reacciones alérgicas o también </a:t>
            </a:r>
            <a:r>
              <a:rPr lang="es-ES_tradnl" sz="2000" dirty="0" smtClean="0">
                <a:latin typeface="Batang" panose="02030600000101010101" pitchFamily="18" charset="-127"/>
                <a:ea typeface="Batang" panose="02030600000101010101" pitchFamily="18" charset="-127"/>
              </a:rPr>
              <a:t>intoxicaciones</a:t>
            </a:r>
          </a:p>
          <a:p>
            <a:pPr marL="342900" indent="-342900">
              <a:buFont typeface="Wingdings" panose="05000000000000000000" pitchFamily="2" charset="2"/>
              <a:buChar char="Ø"/>
            </a:pPr>
            <a:endParaRPr lang="es-ES_tradnl" sz="2000" dirty="0" smtClean="0">
              <a:latin typeface="Batang" panose="02030600000101010101" pitchFamily="18" charset="-127"/>
              <a:ea typeface="Batang" panose="02030600000101010101" pitchFamily="18" charset="-127"/>
            </a:endParaRPr>
          </a:p>
          <a:p>
            <a:pPr marL="342900" indent="-342900">
              <a:buFont typeface="Wingdings" panose="05000000000000000000" pitchFamily="2" charset="2"/>
              <a:buChar char="Ø"/>
            </a:pPr>
            <a:r>
              <a:rPr lang="es-ES_tradnl" sz="2000" dirty="0" smtClean="0">
                <a:latin typeface="Batang" panose="02030600000101010101" pitchFamily="18" charset="-127"/>
                <a:ea typeface="Batang" panose="02030600000101010101" pitchFamily="18" charset="-127"/>
              </a:rPr>
              <a:t>Las infecciones  son enfermedades trasmisibles originadas por la penetración en el organismo  de microbios o gérmenes.</a:t>
            </a:r>
            <a:endParaRPr lang="es-CO" sz="2000" dirty="0">
              <a:latin typeface="Batang" panose="02030600000101010101" pitchFamily="18" charset="-127"/>
              <a:ea typeface="Batang" panose="02030600000101010101" pitchFamily="18" charset="-127"/>
            </a:endParaRPr>
          </a:p>
        </p:txBody>
      </p:sp>
    </p:spTree>
    <p:extLst>
      <p:ext uri="{BB962C8B-B14F-4D97-AF65-F5344CB8AC3E}">
        <p14:creationId xmlns:p14="http://schemas.microsoft.com/office/powerpoint/2010/main" val="667175579"/>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39552" y="404664"/>
            <a:ext cx="5760640" cy="954107"/>
          </a:xfrm>
          <a:prstGeom prst="rect">
            <a:avLst/>
          </a:prstGeom>
          <a:noFill/>
        </p:spPr>
        <p:txBody>
          <a:bodyPr wrap="square" rtlCol="0">
            <a:spAutoFit/>
          </a:bodyPr>
          <a:lstStyle/>
          <a:p>
            <a:pPr algn="ctr"/>
            <a:r>
              <a:rPr lang="es-CO" sz="2800" dirty="0" smtClean="0">
                <a:latin typeface="AR CHRISTY" panose="02000000000000000000" pitchFamily="2" charset="0"/>
              </a:rPr>
              <a:t>VIAS DE ENTRADA DE LOS AGENTES BIOLÓGICOS</a:t>
            </a:r>
            <a:endParaRPr lang="es-CO" sz="2800" dirty="0">
              <a:latin typeface="AR CHRISTY" panose="02000000000000000000" pitchFamily="2" charset="0"/>
            </a:endParaRPr>
          </a:p>
        </p:txBody>
      </p:sp>
      <p:sp>
        <p:nvSpPr>
          <p:cNvPr id="3" name="2 CuadroTexto"/>
          <p:cNvSpPr txBox="1"/>
          <p:nvPr/>
        </p:nvSpPr>
        <p:spPr>
          <a:xfrm>
            <a:off x="1115616" y="2132856"/>
            <a:ext cx="6840760" cy="2677656"/>
          </a:xfrm>
          <a:prstGeom prst="rect">
            <a:avLst/>
          </a:prstGeom>
          <a:noFill/>
        </p:spPr>
        <p:txBody>
          <a:bodyPr wrap="square" rtlCol="0">
            <a:spAutoFit/>
          </a:bodyPr>
          <a:lstStyle/>
          <a:p>
            <a:pPr marL="285750" indent="-285750">
              <a:buFont typeface="Wingdings" panose="05000000000000000000" pitchFamily="2" charset="2"/>
              <a:buChar char="ü"/>
            </a:pPr>
            <a:r>
              <a:rPr lang="es-CO" sz="2400" dirty="0" smtClean="0">
                <a:latin typeface="Batang" panose="02030600000101010101" pitchFamily="18" charset="-127"/>
                <a:ea typeface="Batang" panose="02030600000101010101" pitchFamily="18" charset="-127"/>
              </a:rPr>
              <a:t>Respiratoria</a:t>
            </a:r>
          </a:p>
          <a:p>
            <a:endParaRPr lang="es-CO" sz="2400" dirty="0" smtClean="0">
              <a:latin typeface="Batang" panose="02030600000101010101" pitchFamily="18" charset="-127"/>
              <a:ea typeface="Batang" panose="02030600000101010101" pitchFamily="18" charset="-127"/>
            </a:endParaRPr>
          </a:p>
          <a:p>
            <a:pPr marL="285750" indent="-285750">
              <a:buFont typeface="Wingdings" panose="05000000000000000000" pitchFamily="2" charset="2"/>
              <a:buChar char="ü"/>
            </a:pPr>
            <a:r>
              <a:rPr lang="es-CO" sz="2400" dirty="0" smtClean="0">
                <a:latin typeface="Batang" panose="02030600000101010101" pitchFamily="18" charset="-127"/>
                <a:ea typeface="Batang" panose="02030600000101010101" pitchFamily="18" charset="-127"/>
              </a:rPr>
              <a:t>Cutánea</a:t>
            </a:r>
          </a:p>
          <a:p>
            <a:endParaRPr lang="es-CO" sz="2400" dirty="0" smtClean="0">
              <a:latin typeface="Batang" panose="02030600000101010101" pitchFamily="18" charset="-127"/>
              <a:ea typeface="Batang" panose="02030600000101010101" pitchFamily="18" charset="-127"/>
            </a:endParaRPr>
          </a:p>
          <a:p>
            <a:pPr marL="285750" indent="-285750">
              <a:buFont typeface="Wingdings" panose="05000000000000000000" pitchFamily="2" charset="2"/>
              <a:buChar char="ü"/>
            </a:pPr>
            <a:r>
              <a:rPr lang="es-CO" sz="2400" dirty="0" smtClean="0">
                <a:latin typeface="Batang" panose="02030600000101010101" pitchFamily="18" charset="-127"/>
                <a:ea typeface="Batang" panose="02030600000101010101" pitchFamily="18" charset="-127"/>
              </a:rPr>
              <a:t>Oral</a:t>
            </a:r>
          </a:p>
          <a:p>
            <a:endParaRPr lang="es-CO" sz="2400" dirty="0" smtClean="0">
              <a:latin typeface="Batang" panose="02030600000101010101" pitchFamily="18" charset="-127"/>
              <a:ea typeface="Batang" panose="02030600000101010101" pitchFamily="18" charset="-127"/>
            </a:endParaRPr>
          </a:p>
          <a:p>
            <a:pPr marL="285750" indent="-285750">
              <a:buFont typeface="Wingdings" panose="05000000000000000000" pitchFamily="2" charset="2"/>
              <a:buChar char="ü"/>
            </a:pPr>
            <a:r>
              <a:rPr lang="es-CO" sz="2400" dirty="0" smtClean="0">
                <a:latin typeface="Batang" panose="02030600000101010101" pitchFamily="18" charset="-127"/>
                <a:ea typeface="Batang" panose="02030600000101010101" pitchFamily="18" charset="-127"/>
              </a:rPr>
              <a:t>Parental</a:t>
            </a:r>
            <a:endParaRPr lang="es-CO" sz="2400" dirty="0">
              <a:latin typeface="Batang" panose="02030600000101010101" pitchFamily="18" charset="-127"/>
              <a:ea typeface="Batang" panose="02030600000101010101" pitchFamily="18" charset="-127"/>
            </a:endParaRPr>
          </a:p>
        </p:txBody>
      </p:sp>
    </p:spTree>
    <p:extLst>
      <p:ext uri="{BB962C8B-B14F-4D97-AF65-F5344CB8AC3E}">
        <p14:creationId xmlns:p14="http://schemas.microsoft.com/office/powerpoint/2010/main" val="296681381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67544" y="987872"/>
            <a:ext cx="6336704" cy="1569660"/>
          </a:xfrm>
          <a:prstGeom prst="rect">
            <a:avLst/>
          </a:prstGeom>
          <a:noFill/>
        </p:spPr>
        <p:txBody>
          <a:bodyPr wrap="square" rtlCol="0">
            <a:spAutoFit/>
          </a:bodyPr>
          <a:lstStyle/>
          <a:p>
            <a:pPr algn="ctr"/>
            <a:r>
              <a:rPr lang="es-MX" sz="3200" b="1" dirty="0">
                <a:latin typeface="AR CHRISTY" panose="02000000000000000000" pitchFamily="2" charset="0"/>
              </a:rPr>
              <a:t> </a:t>
            </a:r>
            <a:endParaRPr lang="es-CO" sz="3200" dirty="0">
              <a:latin typeface="AR CHRISTY" panose="02000000000000000000" pitchFamily="2" charset="0"/>
            </a:endParaRPr>
          </a:p>
          <a:p>
            <a:pPr algn="ctr"/>
            <a:r>
              <a:rPr lang="es-MX" sz="3200" b="1" dirty="0">
                <a:latin typeface="AR CHRISTY" panose="02000000000000000000" pitchFamily="2" charset="0"/>
              </a:rPr>
              <a:t>ENFERMEDADES OCUPACIONALES POR RIESGOS BIOLOGICOS</a:t>
            </a:r>
            <a:endParaRPr lang="es-CO" sz="3200" dirty="0">
              <a:latin typeface="AR CHRISTY" panose="02000000000000000000" pitchFamily="2" charset="0"/>
            </a:endParaRPr>
          </a:p>
        </p:txBody>
      </p:sp>
      <p:sp>
        <p:nvSpPr>
          <p:cNvPr id="3" name="2 CuadroTexto"/>
          <p:cNvSpPr txBox="1"/>
          <p:nvPr/>
        </p:nvSpPr>
        <p:spPr>
          <a:xfrm>
            <a:off x="1115616" y="2852936"/>
            <a:ext cx="6696744" cy="1938992"/>
          </a:xfrm>
          <a:prstGeom prst="rect">
            <a:avLst/>
          </a:prstGeom>
          <a:noFill/>
        </p:spPr>
        <p:txBody>
          <a:bodyPr wrap="square" rtlCol="0">
            <a:spAutoFit/>
          </a:bodyPr>
          <a:lstStyle/>
          <a:p>
            <a:r>
              <a:rPr lang="es-MX" sz="2000" b="1" dirty="0">
                <a:latin typeface="Batang" panose="02030600000101010101" pitchFamily="18" charset="-127"/>
                <a:ea typeface="Batang" panose="02030600000101010101" pitchFamily="18" charset="-127"/>
              </a:rPr>
              <a:t>Son las enfermedades que se presentan por la exposición ocupacional a microorganismos u otro seres vivos, con inclusión de los </a:t>
            </a:r>
            <a:r>
              <a:rPr lang="es-MX" sz="2000" b="1" dirty="0" smtClean="0">
                <a:latin typeface="Batang" panose="02030600000101010101" pitchFamily="18" charset="-127"/>
                <a:ea typeface="Batang" panose="02030600000101010101" pitchFamily="18" charset="-127"/>
              </a:rPr>
              <a:t>genéticamente </a:t>
            </a:r>
            <a:r>
              <a:rPr lang="es-MX" sz="2000" b="1" dirty="0">
                <a:latin typeface="Batang" panose="02030600000101010101" pitchFamily="18" charset="-127"/>
                <a:ea typeface="Batang" panose="02030600000101010101" pitchFamily="18" charset="-127"/>
              </a:rPr>
              <a:t>modificados, cultivos celulares y endoparásitos humanos susceptibles de originar cualquier tipo de infección , alergia o toxicidad</a:t>
            </a:r>
            <a:endParaRPr lang="es-CO" sz="2000" dirty="0">
              <a:latin typeface="Batang" panose="02030600000101010101" pitchFamily="18" charset="-127"/>
              <a:ea typeface="Batang" panose="02030600000101010101" pitchFamily="18" charset="-127"/>
            </a:endParaRPr>
          </a:p>
        </p:txBody>
      </p:sp>
      <p:pic>
        <p:nvPicPr>
          <p:cNvPr id="4" name="Picture 8302435" descr="S23Picture 8302435"/>
          <p:cNvPicPr/>
          <p:nvPr/>
        </p:nvPicPr>
        <p:blipFill>
          <a:blip r:embed="rId2">
            <a:extLst>
              <a:ext uri="{28A0092B-C50C-407E-A947-70E740481C1C}">
                <a14:useLocalDpi xmlns:a14="http://schemas.microsoft.com/office/drawing/2010/main" val="0"/>
              </a:ext>
            </a:extLst>
          </a:blip>
          <a:srcRect/>
          <a:stretch>
            <a:fillRect/>
          </a:stretch>
        </p:blipFill>
        <p:spPr bwMode="auto">
          <a:xfrm>
            <a:off x="6516216" y="1082338"/>
            <a:ext cx="1755775" cy="171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16931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404664"/>
            <a:ext cx="7024744" cy="1143000"/>
          </a:xfrm>
        </p:spPr>
        <p:txBody>
          <a:bodyPr>
            <a:normAutofit/>
          </a:bodyPr>
          <a:lstStyle/>
          <a:p>
            <a:r>
              <a:rPr lang="es-CO" sz="3600" dirty="0" smtClean="0">
                <a:solidFill>
                  <a:schemeClr val="tx1"/>
                </a:solidFill>
                <a:latin typeface="AR CHRISTY" panose="02000000000000000000" pitchFamily="2" charset="0"/>
              </a:rPr>
              <a:t>ACTIVIDADES DE RIESGO </a:t>
            </a:r>
            <a:r>
              <a:rPr lang="es-CO" sz="3600" dirty="0" smtClean="0">
                <a:solidFill>
                  <a:schemeClr val="tx1"/>
                </a:solidFill>
                <a:latin typeface="AR CHRISTY" panose="02000000000000000000" pitchFamily="2" charset="0"/>
              </a:rPr>
              <a:t>BIOLÓGICO</a:t>
            </a:r>
            <a:endParaRPr lang="es-CO" sz="3600" dirty="0">
              <a:solidFill>
                <a:schemeClr val="tx1"/>
              </a:solidFill>
              <a:latin typeface="AR CHRISTY" panose="02000000000000000000" pitchFamily="2" charset="0"/>
            </a:endParaRPr>
          </a:p>
        </p:txBody>
      </p:sp>
      <p:sp>
        <p:nvSpPr>
          <p:cNvPr id="4" name="3 CuadroTexto"/>
          <p:cNvSpPr txBox="1"/>
          <p:nvPr/>
        </p:nvSpPr>
        <p:spPr>
          <a:xfrm>
            <a:off x="611560" y="1700808"/>
            <a:ext cx="6768752" cy="5078313"/>
          </a:xfrm>
          <a:prstGeom prst="rect">
            <a:avLst/>
          </a:prstGeom>
          <a:noFill/>
        </p:spPr>
        <p:txBody>
          <a:bodyPr wrap="square" rtlCol="0">
            <a:spAutoFit/>
          </a:bodyPr>
          <a:lstStyle/>
          <a:p>
            <a:r>
              <a:rPr lang="es-CO" sz="2400" dirty="0" smtClean="0">
                <a:latin typeface="AR CHRISTY" panose="02000000000000000000" pitchFamily="2" charset="0"/>
                <a:ea typeface="Batang" panose="02030600000101010101" pitchFamily="18" charset="-127"/>
              </a:rPr>
              <a:t>Manipulación Intencionada</a:t>
            </a:r>
          </a:p>
          <a:p>
            <a:endParaRPr lang="es-CO" sz="2000" dirty="0" smtClean="0">
              <a:latin typeface="Batang" panose="02030600000101010101" pitchFamily="18" charset="-127"/>
              <a:ea typeface="Batang" panose="02030600000101010101" pitchFamily="18" charset="-127"/>
            </a:endParaRPr>
          </a:p>
          <a:p>
            <a:pPr marL="285750" indent="-285750">
              <a:buFont typeface="Wingdings" panose="05000000000000000000" pitchFamily="2" charset="2"/>
              <a:buChar char="ü"/>
            </a:pPr>
            <a:r>
              <a:rPr lang="es-CO" sz="2000" dirty="0" smtClean="0">
                <a:latin typeface="Batang" panose="02030600000101010101" pitchFamily="18" charset="-127"/>
                <a:ea typeface="Batang" panose="02030600000101010101" pitchFamily="18" charset="-127"/>
              </a:rPr>
              <a:t>Laboratorios de diagnostico microbiológico</a:t>
            </a:r>
          </a:p>
          <a:p>
            <a:pPr marL="285750" indent="-285750">
              <a:buFont typeface="Wingdings" panose="05000000000000000000" pitchFamily="2" charset="2"/>
              <a:buChar char="ü"/>
            </a:pPr>
            <a:r>
              <a:rPr lang="es-CO" sz="2000" dirty="0" smtClean="0">
                <a:latin typeface="Batang" panose="02030600000101010101" pitchFamily="18" charset="-127"/>
                <a:ea typeface="Batang" panose="02030600000101010101" pitchFamily="18" charset="-127"/>
              </a:rPr>
              <a:t>Trabajos de investigación</a:t>
            </a:r>
          </a:p>
          <a:p>
            <a:pPr marL="285750" indent="-285750">
              <a:buFont typeface="Wingdings" panose="05000000000000000000" pitchFamily="2" charset="2"/>
              <a:buChar char="ü"/>
            </a:pPr>
            <a:r>
              <a:rPr lang="es-CO" sz="2000" dirty="0" smtClean="0">
                <a:latin typeface="Batang" panose="02030600000101010101" pitchFamily="18" charset="-127"/>
                <a:ea typeface="Batang" panose="02030600000101010101" pitchFamily="18" charset="-127"/>
              </a:rPr>
              <a:t>Procesos industriales(Fermentación, obtención de medicamentos y vacunas)</a:t>
            </a:r>
          </a:p>
          <a:p>
            <a:endParaRPr lang="es-CO" sz="2000" dirty="0">
              <a:latin typeface="Batang" panose="02030600000101010101" pitchFamily="18" charset="-127"/>
              <a:ea typeface="Batang" panose="02030600000101010101" pitchFamily="18" charset="-127"/>
            </a:endParaRPr>
          </a:p>
          <a:p>
            <a:r>
              <a:rPr lang="es-CO" sz="2400" dirty="0" smtClean="0">
                <a:latin typeface="AR CHRISTY" panose="02000000000000000000" pitchFamily="2" charset="0"/>
                <a:ea typeface="Batang" panose="02030600000101010101" pitchFamily="18" charset="-127"/>
              </a:rPr>
              <a:t>Manipulación  no intencionada</a:t>
            </a:r>
          </a:p>
          <a:p>
            <a:endParaRPr lang="es-CO" sz="2000" dirty="0" smtClean="0">
              <a:latin typeface="Batang" panose="02030600000101010101" pitchFamily="18" charset="-127"/>
              <a:ea typeface="Batang" panose="02030600000101010101" pitchFamily="18" charset="-127"/>
            </a:endParaRPr>
          </a:p>
          <a:p>
            <a:pPr marL="285750" indent="-285750">
              <a:buFont typeface="Wingdings" panose="05000000000000000000" pitchFamily="2" charset="2"/>
              <a:buChar char="ü"/>
            </a:pPr>
            <a:r>
              <a:rPr lang="es-CO" sz="2000" dirty="0" smtClean="0">
                <a:latin typeface="Batang" panose="02030600000101010101" pitchFamily="18" charset="-127"/>
                <a:ea typeface="Batang" panose="02030600000101010101" pitchFamily="18" charset="-127"/>
              </a:rPr>
              <a:t>Actividad Sanitaria</a:t>
            </a:r>
          </a:p>
          <a:p>
            <a:pPr marL="285750" indent="-285750">
              <a:buFont typeface="Wingdings" panose="05000000000000000000" pitchFamily="2" charset="2"/>
              <a:buChar char="ü"/>
            </a:pPr>
            <a:r>
              <a:rPr lang="es-CO" sz="2000" dirty="0" smtClean="0">
                <a:latin typeface="Batang" panose="02030600000101010101" pitchFamily="18" charset="-127"/>
                <a:ea typeface="Batang" panose="02030600000101010101" pitchFamily="18" charset="-127"/>
              </a:rPr>
              <a:t>Tratamientos de residuos</a:t>
            </a:r>
          </a:p>
          <a:p>
            <a:pPr marL="285750" indent="-285750">
              <a:buFont typeface="Wingdings" panose="05000000000000000000" pitchFamily="2" charset="2"/>
              <a:buChar char="ü"/>
            </a:pPr>
            <a:r>
              <a:rPr lang="es-CO" sz="2000" dirty="0" smtClean="0">
                <a:latin typeface="Batang" panose="02030600000101010101" pitchFamily="18" charset="-127"/>
                <a:ea typeface="Batang" panose="02030600000101010101" pitchFamily="18" charset="-127"/>
              </a:rPr>
              <a:t>Actividades que impliquen trabajo con animales</a:t>
            </a:r>
          </a:p>
          <a:p>
            <a:pPr marL="285750" indent="-285750">
              <a:buFont typeface="Wingdings" panose="05000000000000000000" pitchFamily="2" charset="2"/>
              <a:buChar char="ü"/>
            </a:pPr>
            <a:r>
              <a:rPr lang="es-CO" sz="2000" dirty="0" smtClean="0">
                <a:latin typeface="Batang" panose="02030600000101010101" pitchFamily="18" charset="-127"/>
                <a:ea typeface="Batang" panose="02030600000101010101" pitchFamily="18" charset="-127"/>
              </a:rPr>
              <a:t>Trabajos subterráneos</a:t>
            </a:r>
          </a:p>
          <a:p>
            <a:pPr marL="285750" indent="-285750">
              <a:buFont typeface="Wingdings" panose="05000000000000000000" pitchFamily="2" charset="2"/>
              <a:buChar char="ü"/>
            </a:pPr>
            <a:r>
              <a:rPr lang="es-CO" sz="2000" dirty="0" smtClean="0">
                <a:latin typeface="Batang" panose="02030600000101010101" pitchFamily="18" charset="-127"/>
                <a:ea typeface="Batang" panose="02030600000101010101" pitchFamily="18" charset="-127"/>
              </a:rPr>
              <a:t>Manipulación de alimentos </a:t>
            </a:r>
          </a:p>
          <a:p>
            <a:endParaRPr lang="es-CO" dirty="0" smtClean="0"/>
          </a:p>
          <a:p>
            <a:endParaRPr lang="es-CO" dirty="0"/>
          </a:p>
        </p:txBody>
      </p:sp>
    </p:spTree>
    <p:extLst>
      <p:ext uri="{BB962C8B-B14F-4D97-AF65-F5344CB8AC3E}">
        <p14:creationId xmlns:p14="http://schemas.microsoft.com/office/powerpoint/2010/main" val="29176105"/>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043608" y="548680"/>
            <a:ext cx="5544616" cy="1200329"/>
          </a:xfrm>
          <a:prstGeom prst="rect">
            <a:avLst/>
          </a:prstGeom>
          <a:noFill/>
        </p:spPr>
        <p:txBody>
          <a:bodyPr wrap="square" rtlCol="0">
            <a:spAutoFit/>
          </a:bodyPr>
          <a:lstStyle/>
          <a:p>
            <a:pPr algn="ctr"/>
            <a:r>
              <a:rPr lang="es-MX" sz="3600" b="1" dirty="0">
                <a:latin typeface="AR CHRISTY" panose="02000000000000000000" pitchFamily="2" charset="0"/>
              </a:rPr>
              <a:t>Principales </a:t>
            </a:r>
            <a:r>
              <a:rPr lang="es-MX" sz="3600" b="1" dirty="0" smtClean="0">
                <a:latin typeface="AR CHRISTY" panose="02000000000000000000" pitchFamily="2" charset="0"/>
              </a:rPr>
              <a:t> Enfermedades </a:t>
            </a:r>
            <a:r>
              <a:rPr lang="es-MX" sz="3600" b="1" dirty="0">
                <a:latin typeface="AR CHRISTY" panose="02000000000000000000" pitchFamily="2" charset="0"/>
              </a:rPr>
              <a:t>por </a:t>
            </a:r>
            <a:r>
              <a:rPr lang="es-MX" sz="3600" b="1" dirty="0" smtClean="0">
                <a:latin typeface="AR CHRISTY" panose="02000000000000000000" pitchFamily="2" charset="0"/>
              </a:rPr>
              <a:t>Agentes Biológicos </a:t>
            </a:r>
            <a:endParaRPr lang="es-CO" sz="3600" dirty="0">
              <a:latin typeface="AR CHRISTY" panose="02000000000000000000" pitchFamily="2" charset="0"/>
            </a:endParaRPr>
          </a:p>
        </p:txBody>
      </p:sp>
      <p:graphicFrame>
        <p:nvGraphicFramePr>
          <p:cNvPr id="4" name="3 Tabla"/>
          <p:cNvGraphicFramePr>
            <a:graphicFrameLocks noGrp="1"/>
          </p:cNvGraphicFramePr>
          <p:nvPr>
            <p:extLst>
              <p:ext uri="{D42A27DB-BD31-4B8C-83A1-F6EECF244321}">
                <p14:modId xmlns:p14="http://schemas.microsoft.com/office/powerpoint/2010/main" val="4128957752"/>
              </p:ext>
            </p:extLst>
          </p:nvPr>
        </p:nvGraphicFramePr>
        <p:xfrm>
          <a:off x="755576" y="1844824"/>
          <a:ext cx="7666806" cy="4630742"/>
        </p:xfrm>
        <a:graphic>
          <a:graphicData uri="http://schemas.openxmlformats.org/drawingml/2006/table">
            <a:tbl>
              <a:tblPr>
                <a:tableStyleId>{5C22544A-7EE6-4342-B048-85BDC9FD1C3A}</a:tableStyleId>
              </a:tblPr>
              <a:tblGrid>
                <a:gridCol w="1742456"/>
                <a:gridCol w="5924350"/>
              </a:tblGrid>
              <a:tr h="572835">
                <a:tc>
                  <a:txBody>
                    <a:bodyPr/>
                    <a:lstStyle/>
                    <a:p>
                      <a:pPr fontAlgn="base">
                        <a:lnSpc>
                          <a:spcPct val="115000"/>
                        </a:lnSpc>
                        <a:spcBef>
                          <a:spcPts val="335"/>
                        </a:spcBef>
                        <a:spcAft>
                          <a:spcPts val="0"/>
                        </a:spcAft>
                      </a:pPr>
                      <a:r>
                        <a:rPr lang="es-MX" sz="1200" kern="1200" dirty="0">
                          <a:effectLst/>
                        </a:rPr>
                        <a:t>Resfrio,gripe, escarlatina</a:t>
                      </a:r>
                      <a:endParaRPr lang="es-CO" sz="900" dirty="0">
                        <a:effectLst/>
                        <a:latin typeface="Calibri"/>
                        <a:ea typeface="Calibri"/>
                        <a:cs typeface="Times New Roman"/>
                      </a:endParaRPr>
                    </a:p>
                  </a:txBody>
                  <a:tcPr marL="77724" marR="77724" marT="38862" marB="38862"/>
                </a:tc>
                <a:tc>
                  <a:txBody>
                    <a:bodyPr/>
                    <a:lstStyle/>
                    <a:p>
                      <a:pPr fontAlgn="base">
                        <a:lnSpc>
                          <a:spcPct val="115000"/>
                        </a:lnSpc>
                        <a:spcBef>
                          <a:spcPts val="335"/>
                        </a:spcBef>
                        <a:spcAft>
                          <a:spcPts val="0"/>
                        </a:spcAft>
                      </a:pPr>
                      <a:r>
                        <a:rPr lang="es-MX" sz="1200" kern="1200">
                          <a:effectLst/>
                        </a:rPr>
                        <a:t>Puede contraerse en cualquier lugar</a:t>
                      </a:r>
                      <a:endParaRPr lang="es-CO" sz="900">
                        <a:effectLst/>
                        <a:latin typeface="Calibri"/>
                        <a:ea typeface="Calibri"/>
                        <a:cs typeface="Times New Roman"/>
                      </a:endParaRPr>
                    </a:p>
                  </a:txBody>
                  <a:tcPr marL="77724" marR="77724" marT="38862" marB="38862"/>
                </a:tc>
              </a:tr>
              <a:tr h="572835">
                <a:tc>
                  <a:txBody>
                    <a:bodyPr/>
                    <a:lstStyle/>
                    <a:p>
                      <a:pPr fontAlgn="base">
                        <a:lnSpc>
                          <a:spcPct val="115000"/>
                        </a:lnSpc>
                        <a:spcBef>
                          <a:spcPts val="335"/>
                        </a:spcBef>
                        <a:spcAft>
                          <a:spcPts val="0"/>
                        </a:spcAft>
                      </a:pPr>
                      <a:r>
                        <a:rPr lang="es-MX" sz="1200" kern="1200">
                          <a:effectLst/>
                        </a:rPr>
                        <a:t>Tifoidea,angina, poliomielitis,</a:t>
                      </a:r>
                      <a:endParaRPr lang="es-CO" sz="900">
                        <a:effectLst/>
                        <a:latin typeface="Calibri"/>
                        <a:ea typeface="Calibri"/>
                        <a:cs typeface="Times New Roman"/>
                      </a:endParaRPr>
                    </a:p>
                  </a:txBody>
                  <a:tcPr marL="77724" marR="77724" marT="38862" marB="38862"/>
                </a:tc>
                <a:tc>
                  <a:txBody>
                    <a:bodyPr/>
                    <a:lstStyle/>
                    <a:p>
                      <a:pPr fontAlgn="base">
                        <a:lnSpc>
                          <a:spcPct val="115000"/>
                        </a:lnSpc>
                        <a:spcBef>
                          <a:spcPts val="335"/>
                        </a:spcBef>
                        <a:spcAft>
                          <a:spcPts val="0"/>
                        </a:spcAft>
                      </a:pPr>
                      <a:r>
                        <a:rPr lang="es-MX" sz="1200" kern="1200">
                          <a:effectLst/>
                        </a:rPr>
                        <a:t>Médicos, personal: paramedico, de laboaratorio clínico,patólogos, forenses e investigadores</a:t>
                      </a:r>
                      <a:endParaRPr lang="es-CO" sz="900">
                        <a:effectLst/>
                        <a:latin typeface="Calibri"/>
                        <a:ea typeface="Calibri"/>
                        <a:cs typeface="Times New Roman"/>
                      </a:endParaRPr>
                    </a:p>
                  </a:txBody>
                  <a:tcPr marL="77724" marR="77724" marT="38862" marB="38862"/>
                </a:tc>
              </a:tr>
              <a:tr h="560501">
                <a:tc>
                  <a:txBody>
                    <a:bodyPr/>
                    <a:lstStyle/>
                    <a:p>
                      <a:pPr fontAlgn="base">
                        <a:lnSpc>
                          <a:spcPct val="115000"/>
                        </a:lnSpc>
                        <a:spcBef>
                          <a:spcPts val="335"/>
                        </a:spcBef>
                        <a:spcAft>
                          <a:spcPts val="0"/>
                        </a:spcAft>
                      </a:pPr>
                      <a:r>
                        <a:rPr lang="es-MX" sz="1200" kern="1200">
                          <a:effectLst/>
                        </a:rPr>
                        <a:t>Hepatitis infecciosa</a:t>
                      </a:r>
                      <a:endParaRPr lang="es-CO" sz="900">
                        <a:effectLst/>
                        <a:latin typeface="Calibri"/>
                        <a:ea typeface="Calibri"/>
                        <a:cs typeface="Times New Roman"/>
                      </a:endParaRPr>
                    </a:p>
                  </a:txBody>
                  <a:tcPr marL="77724" marR="77724" marT="38862" marB="38862"/>
                </a:tc>
                <a:tc>
                  <a:txBody>
                    <a:bodyPr/>
                    <a:lstStyle/>
                    <a:p>
                      <a:pPr fontAlgn="base">
                        <a:lnSpc>
                          <a:spcPct val="115000"/>
                        </a:lnSpc>
                        <a:spcBef>
                          <a:spcPts val="335"/>
                        </a:spcBef>
                        <a:spcAft>
                          <a:spcPts val="0"/>
                        </a:spcAft>
                      </a:pPr>
                      <a:r>
                        <a:rPr lang="es-MX" sz="1200" kern="1200">
                          <a:effectLst/>
                        </a:rPr>
                        <a:t>Personal médico y paramedico, de dialisis, transfusiones sanguineas</a:t>
                      </a:r>
                      <a:endParaRPr lang="es-CO" sz="900">
                        <a:effectLst/>
                        <a:latin typeface="Calibri"/>
                        <a:ea typeface="Calibri"/>
                        <a:cs typeface="Times New Roman"/>
                      </a:endParaRPr>
                    </a:p>
                  </a:txBody>
                  <a:tcPr marL="77724" marR="77724" marT="38862" marB="38862"/>
                </a:tc>
              </a:tr>
              <a:tr h="560501">
                <a:tc>
                  <a:txBody>
                    <a:bodyPr/>
                    <a:lstStyle/>
                    <a:p>
                      <a:pPr fontAlgn="base">
                        <a:lnSpc>
                          <a:spcPct val="115000"/>
                        </a:lnSpc>
                        <a:spcBef>
                          <a:spcPts val="335"/>
                        </a:spcBef>
                        <a:spcAft>
                          <a:spcPts val="0"/>
                        </a:spcAft>
                      </a:pPr>
                      <a:r>
                        <a:rPr lang="es-MX" sz="1200" kern="1200">
                          <a:effectLst/>
                        </a:rPr>
                        <a:t>carbunco</a:t>
                      </a:r>
                      <a:endParaRPr lang="es-CO" sz="900">
                        <a:effectLst/>
                        <a:latin typeface="Calibri"/>
                        <a:ea typeface="Calibri"/>
                        <a:cs typeface="Times New Roman"/>
                      </a:endParaRPr>
                    </a:p>
                  </a:txBody>
                  <a:tcPr marL="77724" marR="77724" marT="38862" marB="38862"/>
                </a:tc>
                <a:tc>
                  <a:txBody>
                    <a:bodyPr/>
                    <a:lstStyle/>
                    <a:p>
                      <a:pPr fontAlgn="base">
                        <a:lnSpc>
                          <a:spcPct val="115000"/>
                        </a:lnSpc>
                        <a:spcBef>
                          <a:spcPts val="335"/>
                        </a:spcBef>
                        <a:spcAft>
                          <a:spcPts val="0"/>
                        </a:spcAft>
                      </a:pPr>
                      <a:r>
                        <a:rPr lang="es-MX" sz="1200" kern="1200">
                          <a:effectLst/>
                        </a:rPr>
                        <a:t>Personal que maneja animales o carnes, cuero o pieles  de animales infectados </a:t>
                      </a:r>
                      <a:endParaRPr lang="es-CO" sz="900">
                        <a:effectLst/>
                        <a:latin typeface="Calibri"/>
                        <a:ea typeface="Calibri"/>
                        <a:cs typeface="Times New Roman"/>
                      </a:endParaRPr>
                    </a:p>
                  </a:txBody>
                  <a:tcPr marL="77724" marR="77724" marT="38862" marB="38862"/>
                </a:tc>
              </a:tr>
              <a:tr h="515477">
                <a:tc>
                  <a:txBody>
                    <a:bodyPr/>
                    <a:lstStyle/>
                    <a:p>
                      <a:pPr fontAlgn="base">
                        <a:lnSpc>
                          <a:spcPct val="115000"/>
                        </a:lnSpc>
                        <a:spcBef>
                          <a:spcPts val="335"/>
                        </a:spcBef>
                        <a:spcAft>
                          <a:spcPts val="0"/>
                        </a:spcAft>
                      </a:pPr>
                      <a:r>
                        <a:rPr lang="es-MX" sz="1200" kern="1200">
                          <a:effectLst/>
                        </a:rPr>
                        <a:t>tétanos</a:t>
                      </a:r>
                      <a:endParaRPr lang="es-CO" sz="900">
                        <a:effectLst/>
                        <a:latin typeface="Calibri"/>
                        <a:ea typeface="Calibri"/>
                        <a:cs typeface="Times New Roman"/>
                      </a:endParaRPr>
                    </a:p>
                  </a:txBody>
                  <a:tcPr marL="77724" marR="77724" marT="38862" marB="38862"/>
                </a:tc>
                <a:tc>
                  <a:txBody>
                    <a:bodyPr/>
                    <a:lstStyle/>
                    <a:p>
                      <a:pPr fontAlgn="base">
                        <a:lnSpc>
                          <a:spcPct val="115000"/>
                        </a:lnSpc>
                        <a:spcBef>
                          <a:spcPts val="335"/>
                        </a:spcBef>
                        <a:spcAft>
                          <a:spcPts val="0"/>
                        </a:spcAft>
                      </a:pPr>
                      <a:r>
                        <a:rPr lang="es-MX" sz="1200" kern="1200">
                          <a:effectLst/>
                        </a:rPr>
                        <a:t>Manipuleo de yute, metales oxidaddos o zonas sucias</a:t>
                      </a:r>
                      <a:endParaRPr lang="es-CO" sz="900">
                        <a:effectLst/>
                        <a:latin typeface="Calibri"/>
                        <a:ea typeface="Calibri"/>
                        <a:cs typeface="Times New Roman"/>
                      </a:endParaRPr>
                    </a:p>
                  </a:txBody>
                  <a:tcPr marL="77724" marR="77724" marT="38862" marB="38862"/>
                </a:tc>
              </a:tr>
              <a:tr h="572835">
                <a:tc>
                  <a:txBody>
                    <a:bodyPr/>
                    <a:lstStyle/>
                    <a:p>
                      <a:pPr fontAlgn="base">
                        <a:lnSpc>
                          <a:spcPct val="115000"/>
                        </a:lnSpc>
                        <a:spcBef>
                          <a:spcPts val="335"/>
                        </a:spcBef>
                        <a:spcAft>
                          <a:spcPts val="0"/>
                        </a:spcAft>
                      </a:pPr>
                      <a:r>
                        <a:rPr lang="es-MX" sz="1200" kern="1200">
                          <a:effectLst/>
                        </a:rPr>
                        <a:t>Tiña (dermatomicosis)</a:t>
                      </a:r>
                      <a:endParaRPr lang="es-CO" sz="900">
                        <a:effectLst/>
                        <a:latin typeface="Calibri"/>
                        <a:ea typeface="Calibri"/>
                        <a:cs typeface="Times New Roman"/>
                      </a:endParaRPr>
                    </a:p>
                  </a:txBody>
                  <a:tcPr marL="77724" marR="77724" marT="38862" marB="38862"/>
                </a:tc>
                <a:tc>
                  <a:txBody>
                    <a:bodyPr/>
                    <a:lstStyle/>
                    <a:p>
                      <a:pPr fontAlgn="base">
                        <a:lnSpc>
                          <a:spcPct val="115000"/>
                        </a:lnSpc>
                        <a:spcBef>
                          <a:spcPts val="335"/>
                        </a:spcBef>
                        <a:spcAft>
                          <a:spcPts val="0"/>
                        </a:spcAft>
                      </a:pPr>
                      <a:r>
                        <a:rPr lang="es-MX" sz="1200" kern="1200">
                          <a:effectLst/>
                        </a:rPr>
                        <a:t>Ganaderos, craidores de perros, gatos, animales domesticos</a:t>
                      </a:r>
                      <a:endParaRPr lang="es-CO" sz="900">
                        <a:effectLst/>
                        <a:latin typeface="Calibri"/>
                        <a:ea typeface="Calibri"/>
                        <a:cs typeface="Times New Roman"/>
                      </a:endParaRPr>
                    </a:p>
                  </a:txBody>
                  <a:tcPr marL="77724" marR="77724" marT="38862" marB="38862"/>
                </a:tc>
              </a:tr>
              <a:tr h="702923">
                <a:tc>
                  <a:txBody>
                    <a:bodyPr/>
                    <a:lstStyle/>
                    <a:p>
                      <a:pPr fontAlgn="base">
                        <a:lnSpc>
                          <a:spcPct val="115000"/>
                        </a:lnSpc>
                        <a:spcBef>
                          <a:spcPts val="335"/>
                        </a:spcBef>
                        <a:spcAft>
                          <a:spcPts val="0"/>
                        </a:spcAft>
                      </a:pPr>
                      <a:r>
                        <a:rPr lang="es-MX" sz="1200" kern="1200">
                          <a:effectLst/>
                        </a:rPr>
                        <a:t>Brucellosis</a:t>
                      </a:r>
                      <a:endParaRPr lang="es-CO" sz="900">
                        <a:effectLst/>
                        <a:latin typeface="Calibri"/>
                        <a:ea typeface="Calibri"/>
                        <a:cs typeface="Times New Roman"/>
                      </a:endParaRPr>
                    </a:p>
                  </a:txBody>
                  <a:tcPr marL="77724" marR="77724" marT="38862" marB="38862"/>
                </a:tc>
                <a:tc>
                  <a:txBody>
                    <a:bodyPr/>
                    <a:lstStyle/>
                    <a:p>
                      <a:pPr fontAlgn="base">
                        <a:lnSpc>
                          <a:spcPct val="115000"/>
                        </a:lnSpc>
                        <a:spcBef>
                          <a:spcPts val="335"/>
                        </a:spcBef>
                        <a:spcAft>
                          <a:spcPts val="0"/>
                        </a:spcAft>
                      </a:pPr>
                      <a:r>
                        <a:rPr lang="es-MX" sz="1200" kern="1200">
                          <a:effectLst/>
                        </a:rPr>
                        <a:t>Personal que trabaja con ganado,cerdo, en la crianza, mataderos ,veterinarios</a:t>
                      </a:r>
                      <a:endParaRPr lang="es-CO" sz="900">
                        <a:effectLst/>
                        <a:latin typeface="Calibri"/>
                        <a:ea typeface="Calibri"/>
                        <a:cs typeface="Times New Roman"/>
                      </a:endParaRPr>
                    </a:p>
                  </a:txBody>
                  <a:tcPr marL="77724" marR="77724" marT="38862" marB="38862"/>
                </a:tc>
              </a:tr>
              <a:tr h="572835">
                <a:tc>
                  <a:txBody>
                    <a:bodyPr/>
                    <a:lstStyle/>
                    <a:p>
                      <a:pPr fontAlgn="base">
                        <a:lnSpc>
                          <a:spcPct val="115000"/>
                        </a:lnSpc>
                        <a:spcBef>
                          <a:spcPts val="335"/>
                        </a:spcBef>
                        <a:spcAft>
                          <a:spcPts val="0"/>
                        </a:spcAft>
                      </a:pPr>
                      <a:r>
                        <a:rPr lang="es-MX" sz="1200" kern="1200">
                          <a:effectLst/>
                        </a:rPr>
                        <a:t>tuberculosis</a:t>
                      </a:r>
                      <a:endParaRPr lang="es-CO" sz="900">
                        <a:effectLst/>
                        <a:latin typeface="Calibri"/>
                        <a:ea typeface="Calibri"/>
                        <a:cs typeface="Times New Roman"/>
                      </a:endParaRPr>
                    </a:p>
                  </a:txBody>
                  <a:tcPr marL="77724" marR="77724" marT="38862" marB="38862"/>
                </a:tc>
                <a:tc>
                  <a:txBody>
                    <a:bodyPr/>
                    <a:lstStyle/>
                    <a:p>
                      <a:pPr fontAlgn="base">
                        <a:lnSpc>
                          <a:spcPct val="115000"/>
                        </a:lnSpc>
                        <a:spcBef>
                          <a:spcPts val="335"/>
                        </a:spcBef>
                        <a:spcAft>
                          <a:spcPts val="0"/>
                        </a:spcAft>
                      </a:pPr>
                      <a:r>
                        <a:rPr lang="es-MX" sz="1200" kern="1200" dirty="0">
                          <a:effectLst/>
                        </a:rPr>
                        <a:t>Personal sanitario, personal expuesto a </a:t>
                      </a:r>
                      <a:r>
                        <a:rPr lang="es-MX" sz="1200" kern="1200" dirty="0" smtClean="0">
                          <a:effectLst/>
                        </a:rPr>
                        <a:t>sílice, hacinamiento </a:t>
                      </a:r>
                      <a:r>
                        <a:rPr lang="es-MX" sz="1200" kern="1200" dirty="0">
                          <a:effectLst/>
                        </a:rPr>
                        <a:t>en </a:t>
                      </a:r>
                      <a:r>
                        <a:rPr lang="es-MX" sz="1200" kern="1200" dirty="0" smtClean="0">
                          <a:effectLst/>
                        </a:rPr>
                        <a:t>fábricas </a:t>
                      </a:r>
                      <a:r>
                        <a:rPr lang="es-MX" sz="1200" kern="1200" dirty="0">
                          <a:effectLst/>
                        </a:rPr>
                        <a:t>y personas expuestas a polvos </a:t>
                      </a:r>
                      <a:r>
                        <a:rPr lang="es-MX" sz="1200" kern="1200" dirty="0" smtClean="0">
                          <a:effectLst/>
                        </a:rPr>
                        <a:t>orgánicos</a:t>
                      </a:r>
                      <a:endParaRPr lang="es-CO" sz="900" dirty="0">
                        <a:effectLst/>
                        <a:latin typeface="Calibri"/>
                        <a:ea typeface="Calibri"/>
                        <a:cs typeface="Times New Roman"/>
                      </a:endParaRPr>
                    </a:p>
                  </a:txBody>
                  <a:tcPr marL="77724" marR="77724" marT="38862" marB="38862"/>
                </a:tc>
              </a:tr>
            </a:tbl>
          </a:graphicData>
        </a:graphic>
      </p:graphicFrame>
    </p:spTree>
    <p:extLst>
      <p:ext uri="{BB962C8B-B14F-4D97-AF65-F5344CB8AC3E}">
        <p14:creationId xmlns:p14="http://schemas.microsoft.com/office/powerpoint/2010/main" val="90063916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209</TotalTime>
  <Words>1122</Words>
  <Application>Microsoft Office PowerPoint</Application>
  <PresentationFormat>Presentación en pantalla (4:3)</PresentationFormat>
  <Paragraphs>219</Paragraphs>
  <Slides>27</Slides>
  <Notes>0</Notes>
  <HiddenSlides>0</HiddenSlides>
  <MMClips>0</MMClips>
  <ScaleCrop>false</ScaleCrop>
  <HeadingPairs>
    <vt:vector size="4" baseType="variant">
      <vt:variant>
        <vt:lpstr>Tema</vt:lpstr>
      </vt:variant>
      <vt:variant>
        <vt:i4>1</vt:i4>
      </vt:variant>
      <vt:variant>
        <vt:lpstr>Títulos de diapositiva</vt:lpstr>
      </vt:variant>
      <vt:variant>
        <vt:i4>27</vt:i4>
      </vt:variant>
    </vt:vector>
  </HeadingPairs>
  <TitlesOfParts>
    <vt:vector size="28" baseType="lpstr">
      <vt:lpstr>Austin</vt:lpstr>
      <vt:lpstr>RIESGO BIOLOGICO</vt:lpstr>
      <vt:lpstr>Presentación de PowerPoint</vt:lpstr>
      <vt:lpstr>Presentación de PowerPoint</vt:lpstr>
      <vt:lpstr>Presentación de PowerPoint</vt:lpstr>
      <vt:lpstr>Presentación de PowerPoint</vt:lpstr>
      <vt:lpstr>Presentación de PowerPoint</vt:lpstr>
      <vt:lpstr>Presentación de PowerPoint</vt:lpstr>
      <vt:lpstr>ACTIVIDADES DE RIESGO BIOLÓGICO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Luffi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RIESGO BIOLOGICO</dc:title>
  <dc:creator>Luffi</dc:creator>
  <cp:lastModifiedBy>Luffi</cp:lastModifiedBy>
  <cp:revision>38</cp:revision>
  <dcterms:created xsi:type="dcterms:W3CDTF">2014-10-09T04:43:43Z</dcterms:created>
  <dcterms:modified xsi:type="dcterms:W3CDTF">2014-10-09T23:06:20Z</dcterms:modified>
</cp:coreProperties>
</file>